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7" r:id="rId11"/>
    <p:sldId id="284"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594" y="-78"/>
      </p:cViewPr>
      <p:guideLst>
        <p:guide orient="horz" pos="2160"/>
        <p:guide pos="2880"/>
      </p:guideLst>
    </p:cSldViewPr>
  </p:slideViewPr>
  <p:notesTextViewPr>
    <p:cViewPr>
      <p:scale>
        <a:sx n="1" d="1"/>
        <a:sy n="1" d="1"/>
      </p:scale>
      <p:origin x="0" y="0"/>
    </p:cViewPr>
  </p:notesTextViewPr>
  <p:sorterViewPr>
    <p:cViewPr>
      <p:scale>
        <a:sx n="150" d="100"/>
        <a:sy n="150" d="100"/>
      </p:scale>
      <p:origin x="0" y="126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12BB8B-C095-4E98-BAB1-F91E4BB3C367}" type="datetimeFigureOut">
              <a:rPr lang="en-GB" smtClean="0"/>
              <a:t>15/11/2013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691C12-D64B-405E-9B86-48D2E9B7CB27}" type="slidenum">
              <a:rPr lang="en-GB" smtClean="0"/>
              <a:t>‹#›</a:t>
            </a:fld>
            <a:endParaRPr lang="en-GB"/>
          </a:p>
        </p:txBody>
      </p:sp>
    </p:spTree>
    <p:extLst>
      <p:ext uri="{BB962C8B-B14F-4D97-AF65-F5344CB8AC3E}">
        <p14:creationId xmlns:p14="http://schemas.microsoft.com/office/powerpoint/2010/main" val="1793866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F9DAD1-F541-42AC-8837-643537BC6D3A}" type="slidenum">
              <a:rPr lang="en-GB" smtClean="0"/>
              <a:t>3</a:t>
            </a:fld>
            <a:endParaRPr lang="en-GB"/>
          </a:p>
        </p:txBody>
      </p:sp>
    </p:spTree>
    <p:extLst>
      <p:ext uri="{BB962C8B-B14F-4D97-AF65-F5344CB8AC3E}">
        <p14:creationId xmlns:p14="http://schemas.microsoft.com/office/powerpoint/2010/main" val="1721436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14</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086CDD3-029E-4057-A9B0-3ED5D9753D8A}"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632533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86CDD3-029E-4057-A9B0-3ED5D9753D8A}"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110636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86CDD3-029E-4057-A9B0-3ED5D9753D8A}"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2451570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838200" y="1905000"/>
            <a:ext cx="3810000" cy="4114800"/>
          </a:xfrm>
        </p:spPr>
        <p:txBody>
          <a:bodyPr/>
          <a:lstStyle/>
          <a:p>
            <a:endParaRPr lang="en-GB"/>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381000"/>
          </a:xfrm>
        </p:spPr>
        <p:txBody>
          <a:bodyPr/>
          <a:lstStyle>
            <a:lvl1pPr>
              <a:defRPr/>
            </a:lvl1pPr>
          </a:lstStyle>
          <a:p>
            <a:r>
              <a:rPr lang="en-GB"/>
              <a:t>PETER SCOTT CONSULTING</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38FD871-7475-4A02-B787-E4BC4CBEBB4B}" type="slidenum">
              <a:rPr lang="en-GB"/>
              <a:pPr/>
              <a:t>‹#›</a:t>
            </a:fld>
            <a:endParaRPr lang="en-GB"/>
          </a:p>
        </p:txBody>
      </p:sp>
    </p:spTree>
    <p:extLst>
      <p:ext uri="{BB962C8B-B14F-4D97-AF65-F5344CB8AC3E}">
        <p14:creationId xmlns:p14="http://schemas.microsoft.com/office/powerpoint/2010/main" val="1213255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086CDD3-029E-4057-A9B0-3ED5D9753D8A}"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239801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86CDD3-029E-4057-A9B0-3ED5D9753D8A}" type="datetimeFigureOut">
              <a:rPr lang="en-GB" smtClean="0"/>
              <a:t>15/11/2013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3456668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086CDD3-029E-4057-A9B0-3ED5D9753D8A}"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260153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086CDD3-029E-4057-A9B0-3ED5D9753D8A}" type="datetimeFigureOut">
              <a:rPr lang="en-GB" smtClean="0"/>
              <a:t>15/11/2013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1338450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86CDD3-029E-4057-A9B0-3ED5D9753D8A}" type="datetimeFigureOut">
              <a:rPr lang="en-GB" smtClean="0"/>
              <a:t>15/11/2013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27609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86CDD3-029E-4057-A9B0-3ED5D9753D8A}" type="datetimeFigureOut">
              <a:rPr lang="en-GB" smtClean="0"/>
              <a:t>15/11/2013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271916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6CDD3-029E-4057-A9B0-3ED5D9753D8A}"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799027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86CDD3-029E-4057-A9B0-3ED5D9753D8A}" type="datetimeFigureOut">
              <a:rPr lang="en-GB" smtClean="0"/>
              <a:t>15/11/2013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81ED45-C63F-4009-B566-025ED2E5C3D8}" type="slidenum">
              <a:rPr lang="en-GB" smtClean="0"/>
              <a:t>‹#›</a:t>
            </a:fld>
            <a:endParaRPr lang="en-GB"/>
          </a:p>
        </p:txBody>
      </p:sp>
    </p:spTree>
    <p:extLst>
      <p:ext uri="{BB962C8B-B14F-4D97-AF65-F5344CB8AC3E}">
        <p14:creationId xmlns:p14="http://schemas.microsoft.com/office/powerpoint/2010/main" val="302675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86CDD3-029E-4057-A9B0-3ED5D9753D8A}" type="datetimeFigureOut">
              <a:rPr lang="en-GB" smtClean="0"/>
              <a:t>15/11/2013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1ED45-C63F-4009-B566-025ED2E5C3D8}" type="slidenum">
              <a:rPr lang="en-GB" smtClean="0"/>
              <a:t>‹#›</a:t>
            </a:fld>
            <a:endParaRPr lang="en-GB"/>
          </a:p>
        </p:txBody>
      </p:sp>
    </p:spTree>
    <p:extLst>
      <p:ext uri="{BB962C8B-B14F-4D97-AF65-F5344CB8AC3E}">
        <p14:creationId xmlns:p14="http://schemas.microsoft.com/office/powerpoint/2010/main" val="4036811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379984"/>
          </a:xfrm>
        </p:spPr>
        <p:txBody>
          <a:bodyPr>
            <a:normAutofit/>
          </a:bodyPr>
          <a:lstStyle/>
          <a:p>
            <a:pPr algn="l"/>
            <a:r>
              <a:rPr lang="en-GB" sz="3200" b="1" dirty="0" smtClean="0">
                <a:latin typeface="+mn-lt"/>
              </a:rPr>
              <a:t>The regulatory requirement for law firms to maintain financial stability </a:t>
            </a:r>
            <a:endParaRPr lang="en-GB" sz="3200" b="1" dirty="0">
              <a:latin typeface="+mn-lt"/>
            </a:endParaRPr>
          </a:p>
        </p:txBody>
      </p:sp>
      <p:sp>
        <p:nvSpPr>
          <p:cNvPr id="3" name="Subtitle 2"/>
          <p:cNvSpPr>
            <a:spLocks noGrp="1"/>
          </p:cNvSpPr>
          <p:nvPr>
            <p:ph type="subTitle" idx="1"/>
          </p:nvPr>
        </p:nvSpPr>
        <p:spPr>
          <a:xfrm>
            <a:off x="755576" y="4437112"/>
            <a:ext cx="7016824" cy="1872208"/>
          </a:xfrm>
        </p:spPr>
        <p:txBody>
          <a:bodyPr>
            <a:normAutofit/>
          </a:bodyPr>
          <a:lstStyle/>
          <a:p>
            <a:pPr algn="l"/>
            <a:r>
              <a:rPr lang="en-GB" sz="2400" dirty="0" smtClean="0"/>
              <a:t>Peter Scott Consulting</a:t>
            </a:r>
          </a:p>
          <a:p>
            <a:pPr algn="l"/>
            <a:r>
              <a:rPr lang="en-GB" sz="2400" dirty="0" smtClean="0">
                <a:hlinkClick r:id="rId2"/>
              </a:rPr>
              <a:t>www.peterscottconsult.co.uk</a:t>
            </a:r>
            <a:r>
              <a:rPr lang="en-GB" sz="2400" dirty="0" smtClean="0"/>
              <a:t> </a:t>
            </a:r>
            <a:endParaRPr lang="en-GB" sz="2400" dirty="0"/>
          </a:p>
        </p:txBody>
      </p:sp>
    </p:spTree>
    <p:extLst>
      <p:ext uri="{BB962C8B-B14F-4D97-AF65-F5344CB8AC3E}">
        <p14:creationId xmlns:p14="http://schemas.microsoft.com/office/powerpoint/2010/main" val="1888669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Further notification requirements under chapter 10</a:t>
            </a:r>
            <a:endParaRPr lang="en-GB" sz="2800" b="1" dirty="0"/>
          </a:p>
        </p:txBody>
      </p:sp>
      <p:sp>
        <p:nvSpPr>
          <p:cNvPr id="3" name="Content Placeholder 2"/>
          <p:cNvSpPr>
            <a:spLocks noGrp="1"/>
          </p:cNvSpPr>
          <p:nvPr>
            <p:ph idx="1"/>
          </p:nvPr>
        </p:nvSpPr>
        <p:spPr/>
        <p:txBody>
          <a:bodyPr>
            <a:normAutofit/>
          </a:bodyPr>
          <a:lstStyle/>
          <a:p>
            <a:pPr marL="0" indent="0">
              <a:buNone/>
            </a:pPr>
            <a:r>
              <a:rPr lang="en-GB" sz="2400" dirty="0" smtClean="0">
                <a:cs typeface="Arial" pitchFamily="34" charset="0"/>
              </a:rPr>
              <a:t>Acting in the following ways may tend to show you have achieved these outcomes …</a:t>
            </a:r>
          </a:p>
          <a:p>
            <a:pPr marL="0" indent="0">
              <a:buNone/>
            </a:pPr>
            <a:endParaRPr lang="en-GB" sz="2400" dirty="0">
              <a:cs typeface="Arial" pitchFamily="34" charset="0"/>
            </a:endParaRPr>
          </a:p>
          <a:p>
            <a:pPr marL="0" indent="0">
              <a:buNone/>
            </a:pPr>
            <a:r>
              <a:rPr lang="en-GB" sz="2400" b="1" dirty="0">
                <a:cs typeface="Arial" pitchFamily="34" charset="0"/>
              </a:rPr>
              <a:t>Indicative behaviour (10.4) </a:t>
            </a:r>
            <a:r>
              <a:rPr lang="en-GB" sz="2400" dirty="0">
                <a:cs typeface="Arial" pitchFamily="34" charset="0"/>
              </a:rPr>
              <a:t>– notifying the SRA promptly when you become aware that your business may not be financially viable to continue trading as </a:t>
            </a:r>
            <a:r>
              <a:rPr lang="en-GB" sz="2400" b="1" dirty="0">
                <a:cs typeface="Arial" pitchFamily="34" charset="0"/>
              </a:rPr>
              <a:t>a going concern</a:t>
            </a:r>
            <a:r>
              <a:rPr lang="en-GB" sz="2400" dirty="0">
                <a:cs typeface="Arial" pitchFamily="34" charset="0"/>
              </a:rPr>
              <a:t>, for example because of difficult trading conditions, poor cash flow, increasing overheads, loss of managers or employees and / or loss of sources of revenue. </a:t>
            </a:r>
            <a:endParaRPr lang="en-GB" sz="2400" dirty="0" smtClean="0">
              <a:cs typeface="Arial" pitchFamily="34" charset="0"/>
            </a:endParaRPr>
          </a:p>
          <a:p>
            <a:pPr marL="0" indent="0">
              <a:buNone/>
            </a:pPr>
            <a:endParaRPr lang="en-GB" sz="2400" dirty="0">
              <a:cs typeface="Arial" pitchFamily="34" charset="0"/>
            </a:endParaRPr>
          </a:p>
          <a:p>
            <a:pPr marL="0" indent="0">
              <a:buNone/>
            </a:pPr>
            <a:r>
              <a:rPr lang="en-GB" sz="2400" dirty="0" smtClean="0">
                <a:solidFill>
                  <a:srgbClr val="FF0000"/>
                </a:solidFill>
                <a:cs typeface="Arial" pitchFamily="34" charset="0"/>
              </a:rPr>
              <a:t>Notify or take advice first?</a:t>
            </a:r>
            <a:endParaRPr lang="en-GB" sz="2400" dirty="0">
              <a:solidFill>
                <a:srgbClr val="FF0000"/>
              </a:solidFill>
              <a:cs typeface="Arial" pitchFamily="34" charset="0"/>
            </a:endParaRPr>
          </a:p>
          <a:p>
            <a:endParaRPr lang="en-GB" dirty="0"/>
          </a:p>
        </p:txBody>
      </p:sp>
    </p:spTree>
    <p:extLst>
      <p:ext uri="{BB962C8B-B14F-4D97-AF65-F5344CB8AC3E}">
        <p14:creationId xmlns:p14="http://schemas.microsoft.com/office/powerpoint/2010/main" val="3358207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If a firm has financial issues - notify or seek advice first?</a:t>
            </a:r>
            <a:endParaRPr lang="en-GB" sz="2800" b="1" dirty="0"/>
          </a:p>
        </p:txBody>
      </p:sp>
      <p:sp>
        <p:nvSpPr>
          <p:cNvPr id="3" name="Content Placeholder 2"/>
          <p:cNvSpPr>
            <a:spLocks noGrp="1"/>
          </p:cNvSpPr>
          <p:nvPr>
            <p:ph idx="1"/>
          </p:nvPr>
        </p:nvSpPr>
        <p:spPr/>
        <p:txBody>
          <a:bodyPr/>
          <a:lstStyle/>
          <a:p>
            <a:pPr marL="0" indent="0">
              <a:buNone/>
            </a:pPr>
            <a:r>
              <a:rPr lang="en-GB" sz="2000" i="1" dirty="0"/>
              <a:t> </a:t>
            </a:r>
            <a:r>
              <a:rPr lang="en-GB" sz="2000" i="1" dirty="0" smtClean="0"/>
              <a:t>‘….</a:t>
            </a:r>
            <a:r>
              <a:rPr lang="en-GB" sz="2000" i="1" dirty="0"/>
              <a:t>your first port of call may be your assigned member of our Supervision team. They will talk through your problems from a regulatory perspective and consider what can be done .Bear in mind that the SRA’s concern is to protect clients and the wider public interest and </a:t>
            </a:r>
            <a:r>
              <a:rPr lang="en-GB" sz="2000" b="1" i="1" dirty="0"/>
              <a:t>we cannot provide legal or financial </a:t>
            </a:r>
            <a:r>
              <a:rPr lang="en-GB" sz="2000" b="1" i="1" dirty="0" smtClean="0"/>
              <a:t>advice</a:t>
            </a:r>
            <a:r>
              <a:rPr lang="en-GB" sz="2000" i="1" dirty="0" smtClean="0"/>
              <a:t>’ </a:t>
            </a:r>
          </a:p>
          <a:p>
            <a:pPr marL="0" indent="0">
              <a:buNone/>
            </a:pPr>
            <a:r>
              <a:rPr lang="en-GB" sz="2000" dirty="0" smtClean="0"/>
              <a:t>– ‘Financial stability’ note on SRA website</a:t>
            </a:r>
          </a:p>
          <a:p>
            <a:pPr marL="0" indent="0">
              <a:buNone/>
            </a:pPr>
            <a:endParaRPr lang="en-GB" sz="2000" dirty="0"/>
          </a:p>
          <a:p>
            <a:pPr marL="0" indent="0">
              <a:buNone/>
            </a:pPr>
            <a:endParaRPr lang="en-GB" sz="2000" dirty="0" smtClean="0"/>
          </a:p>
          <a:p>
            <a:pPr marL="0" indent="0">
              <a:buNone/>
            </a:pPr>
            <a:endParaRPr lang="en-GB" sz="2400" dirty="0" smtClean="0"/>
          </a:p>
          <a:p>
            <a:pPr marL="0" indent="0">
              <a:buNone/>
            </a:pPr>
            <a:r>
              <a:rPr lang="en-GB" sz="2400" dirty="0" smtClean="0">
                <a:solidFill>
                  <a:srgbClr val="FF0000"/>
                </a:solidFill>
              </a:rPr>
              <a:t>Should a firm’s </a:t>
            </a:r>
            <a:r>
              <a:rPr lang="en-GB" sz="2400" i="1" dirty="0" smtClean="0">
                <a:solidFill>
                  <a:srgbClr val="FF0000"/>
                </a:solidFill>
              </a:rPr>
              <a:t>first port of call </a:t>
            </a:r>
            <a:r>
              <a:rPr lang="en-GB" sz="2400" dirty="0" smtClean="0">
                <a:solidFill>
                  <a:srgbClr val="FF0000"/>
                </a:solidFill>
              </a:rPr>
              <a:t>be to the SRA or to an accountant who may be able to turn matters around?</a:t>
            </a:r>
            <a:endParaRPr lang="en-GB" sz="2400" dirty="0">
              <a:solidFill>
                <a:srgbClr val="FF0000"/>
              </a:solidFill>
            </a:endParaRPr>
          </a:p>
        </p:txBody>
      </p:sp>
    </p:spTree>
    <p:extLst>
      <p:ext uri="{BB962C8B-B14F-4D97-AF65-F5344CB8AC3E}">
        <p14:creationId xmlns:p14="http://schemas.microsoft.com/office/powerpoint/2010/main" val="4229918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An extract from a ‘going concern’ statement in the accounts of a law firm LLP</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600" i="1" dirty="0">
              <a:cs typeface="Arial" pitchFamily="34" charset="0"/>
            </a:endParaRPr>
          </a:p>
          <a:p>
            <a:pPr marL="0" indent="0">
              <a:buNone/>
            </a:pPr>
            <a:endParaRPr lang="en-GB" sz="1600" b="1" i="1" dirty="0" smtClean="0">
              <a:cs typeface="Arial" pitchFamily="34" charset="0"/>
            </a:endParaRPr>
          </a:p>
          <a:p>
            <a:pPr marL="0" indent="0">
              <a:buNone/>
            </a:pPr>
            <a:endParaRPr lang="en-GB" sz="1600" b="1" i="1" dirty="0">
              <a:cs typeface="Arial" pitchFamily="34" charset="0"/>
            </a:endParaRPr>
          </a:p>
          <a:p>
            <a:pPr marL="0" indent="0">
              <a:buNone/>
            </a:pPr>
            <a:r>
              <a:rPr lang="en-GB" sz="2400" b="1" i="1" dirty="0" smtClean="0">
                <a:cs typeface="Arial" pitchFamily="34" charset="0"/>
              </a:rPr>
              <a:t>After </a:t>
            </a:r>
            <a:r>
              <a:rPr lang="en-GB" sz="2400" b="1" i="1" dirty="0">
                <a:cs typeface="Arial" pitchFamily="34" charset="0"/>
              </a:rPr>
              <a:t>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p>
          <a:p>
            <a:pPr>
              <a:buFont typeface="Arial" pitchFamily="34" charset="0"/>
              <a:buChar char="•"/>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775334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‘Going concern’?</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lvl="0">
              <a:buFont typeface="Wingdings" pitchFamily="2" charset="2"/>
              <a:buChar char="q"/>
              <a:defRPr/>
            </a:pPr>
            <a:r>
              <a:rPr lang="en-US" sz="2400" kern="0" dirty="0">
                <a:solidFill>
                  <a:prstClr val="black"/>
                </a:solidFill>
                <a:cs typeface="Arial" pitchFamily="34" charset="0"/>
              </a:rPr>
              <a:t>Did the SRA intend to use ‘</a:t>
            </a:r>
            <a:r>
              <a:rPr lang="en-US" sz="2400" b="1" kern="0" dirty="0">
                <a:solidFill>
                  <a:prstClr val="black"/>
                </a:solidFill>
                <a:cs typeface="Arial" pitchFamily="34" charset="0"/>
              </a:rPr>
              <a:t>going concern’</a:t>
            </a:r>
            <a:r>
              <a:rPr lang="en-US" sz="2400" kern="0" dirty="0">
                <a:solidFill>
                  <a:prstClr val="black"/>
                </a:solidFill>
                <a:cs typeface="Arial" pitchFamily="34" charset="0"/>
              </a:rPr>
              <a:t> in its technical accounting and audit sense, as defined by company law, and if so, what could be the implications of that for law firms</a:t>
            </a:r>
            <a:r>
              <a:rPr lang="en-US" sz="2400" kern="0" dirty="0" smtClean="0">
                <a:solidFill>
                  <a:prstClr val="black"/>
                </a:solidFill>
                <a:cs typeface="Arial" pitchFamily="34" charset="0"/>
              </a:rPr>
              <a:t>?</a:t>
            </a:r>
          </a:p>
          <a:p>
            <a:pPr marL="114300" lvl="0" indent="0">
              <a:buNone/>
              <a:defRPr/>
            </a:pPr>
            <a:endParaRPr lang="en-GB" sz="2400" kern="0" dirty="0">
              <a:solidFill>
                <a:prstClr val="black"/>
              </a:solidFill>
              <a:cs typeface="Arial" pitchFamily="34" charset="0"/>
            </a:endParaRPr>
          </a:p>
          <a:p>
            <a:pPr lvl="0">
              <a:buFont typeface="Wingdings" pitchFamily="2" charset="2"/>
              <a:buChar char="q"/>
              <a:defRPr/>
            </a:pPr>
            <a:r>
              <a:rPr lang="en-GB" sz="2400" kern="0" dirty="0">
                <a:solidFill>
                  <a:prstClr val="black"/>
                </a:solidFill>
                <a:cs typeface="Arial" pitchFamily="34" charset="0"/>
              </a:rPr>
              <a:t>I</a:t>
            </a:r>
            <a:r>
              <a:rPr lang="en-US" sz="2400" kern="0" dirty="0">
                <a:solidFill>
                  <a:prstClr val="black"/>
                </a:solidFill>
                <a:cs typeface="Arial" pitchFamily="34" charset="0"/>
              </a:rPr>
              <a:t>f not intended to be used in its technical sense, then what does it mean? </a:t>
            </a:r>
            <a:endParaRPr lang="en-US" sz="2400" kern="0" dirty="0" smtClean="0">
              <a:solidFill>
                <a:prstClr val="black"/>
              </a:solidFill>
              <a:cs typeface="Arial" pitchFamily="34" charset="0"/>
            </a:endParaRPr>
          </a:p>
          <a:p>
            <a:pPr lvl="0">
              <a:defRPr/>
            </a:pPr>
            <a:endParaRPr lang="en-US" sz="1800" kern="0" dirty="0">
              <a:solidFill>
                <a:prstClr val="black"/>
              </a:solidFill>
              <a:cs typeface="Arial" pitchFamily="34" charset="0"/>
            </a:endParaRPr>
          </a:p>
          <a:p>
            <a:pPr lvl="0">
              <a:defRPr/>
            </a:pPr>
            <a:endParaRPr lang="en-US" sz="1800" kern="0" dirty="0" smtClean="0">
              <a:solidFill>
                <a:prstClr val="black"/>
              </a:solidFill>
              <a:cs typeface="Arial" pitchFamily="34" charset="0"/>
            </a:endParaRPr>
          </a:p>
          <a:p>
            <a:pPr marL="11430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361679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b="1" dirty="0" smtClean="0">
                <a:latin typeface="Calibri" pitchFamily="34" charset="0"/>
              </a:rPr>
              <a:t>If you take advice then establish an ‘audit trail’</a:t>
            </a:r>
            <a:endParaRPr lang="en-US" sz="3200" b="1" dirty="0">
              <a:latin typeface="Calibri" pitchFamily="34" charset="0"/>
            </a:endParaRPr>
          </a:p>
        </p:txBody>
      </p:sp>
      <p:sp>
        <p:nvSpPr>
          <p:cNvPr id="2" name="Content Placeholder 1"/>
          <p:cNvSpPr>
            <a:spLocks noGrp="1"/>
          </p:cNvSpPr>
          <p:nvPr>
            <p:ph idx="1"/>
          </p:nvPr>
        </p:nvSpPr>
        <p:spPr>
          <a:xfrm>
            <a:off x="467544" y="1556792"/>
            <a:ext cx="7620000" cy="4608512"/>
          </a:xfrm>
        </p:spPr>
        <p:txBody>
          <a:bodyPr>
            <a:normAutofit/>
          </a:bodyPr>
          <a:lstStyle/>
          <a:p>
            <a:pPr marL="0" indent="0">
              <a:buNone/>
            </a:pPr>
            <a:endParaRPr lang="en-GB" sz="2000" b="1" i="1" dirty="0" smtClean="0">
              <a:solidFill>
                <a:srgbClr val="FF0000"/>
              </a:solidFill>
            </a:endParaRPr>
          </a:p>
          <a:p>
            <a:pPr marL="0" indent="0">
              <a:buNone/>
            </a:pPr>
            <a:r>
              <a:rPr lang="en-GB" sz="2000" b="1" i="1" dirty="0" smtClean="0">
                <a:solidFill>
                  <a:srgbClr val="FF0000"/>
                </a:solidFill>
              </a:rPr>
              <a:t>“If you cannot demonstrate compliance we may take regulatory action”</a:t>
            </a:r>
          </a:p>
          <a:p>
            <a:pPr marL="0" indent="0">
              <a:buNone/>
            </a:pPr>
            <a:endParaRPr lang="en-GB" sz="1800" i="1" dirty="0" smtClean="0">
              <a:solidFill>
                <a:srgbClr val="FF0000"/>
              </a:solidFill>
            </a:endParaRPr>
          </a:p>
          <a:p>
            <a:pPr marL="0" indent="0">
              <a:buNone/>
            </a:pPr>
            <a:endParaRPr lang="en-GB" sz="1800" dirty="0"/>
          </a:p>
          <a:p>
            <a:pPr marL="0" indent="0">
              <a:buNone/>
            </a:pPr>
            <a:endParaRPr lang="en-GB" sz="1800" dirty="0" smtClean="0"/>
          </a:p>
          <a:p>
            <a:pPr marL="0" indent="0">
              <a:buNone/>
            </a:pPr>
            <a:r>
              <a:rPr lang="en-GB" sz="2400" b="1" dirty="0" smtClean="0"/>
              <a:t>Take </a:t>
            </a:r>
            <a:r>
              <a:rPr lang="en-GB" sz="2400" b="1" dirty="0"/>
              <a:t>appropriate advice, act on it and </a:t>
            </a:r>
            <a:r>
              <a:rPr lang="en-GB" sz="2400" b="1" dirty="0" smtClean="0"/>
              <a:t>document </a:t>
            </a:r>
            <a:r>
              <a:rPr lang="en-GB" sz="2400" b="1" dirty="0"/>
              <a:t>it</a:t>
            </a:r>
          </a:p>
        </p:txBody>
      </p:sp>
      <p:sp>
        <p:nvSpPr>
          <p:cNvPr id="6" name="TextBox 5"/>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232707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smtClean="0">
                <a:latin typeface="+mn-lt"/>
              </a:rPr>
              <a:t>SRA Update – 23 April 2013</a:t>
            </a:r>
            <a:endParaRPr lang="en-GB" sz="2400" b="1" dirty="0">
              <a:latin typeface="+mn-lt"/>
            </a:endParaRPr>
          </a:p>
        </p:txBody>
      </p:sp>
      <p:sp>
        <p:nvSpPr>
          <p:cNvPr id="3" name="Content Placeholder 2"/>
          <p:cNvSpPr>
            <a:spLocks noGrp="1"/>
          </p:cNvSpPr>
          <p:nvPr>
            <p:ph idx="1"/>
          </p:nvPr>
        </p:nvSpPr>
        <p:spPr/>
        <p:txBody>
          <a:bodyPr/>
          <a:lstStyle/>
          <a:p>
            <a:pPr marL="114300" indent="0">
              <a:buNone/>
            </a:pPr>
            <a:endParaRPr lang="en-GB" dirty="0"/>
          </a:p>
          <a:p>
            <a:pPr marL="114300" indent="0">
              <a:buNone/>
            </a:pPr>
            <a:r>
              <a:rPr lang="en-GB" sz="2400" dirty="0" smtClean="0"/>
              <a:t>“</a:t>
            </a:r>
            <a:r>
              <a:rPr lang="en-GB" sz="2400" dirty="0"/>
              <a:t>We have used our experience with firms that have suffered severe financial difficulties to draw up a list of good behaviours to aim for and poor behaviours to avoid. These lists are not </a:t>
            </a:r>
            <a:r>
              <a:rPr lang="en-GB" sz="2400" dirty="0" smtClean="0"/>
              <a:t>exhaustive”</a:t>
            </a:r>
            <a:endParaRPr lang="en-GB" sz="2400" dirty="0"/>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76760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behaviours</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pPr lvl="0"/>
            <a:r>
              <a:rPr lang="en-GB" sz="1800" b="1" dirty="0" smtClean="0"/>
              <a:t>Drawings </a:t>
            </a:r>
            <a:r>
              <a:rPr lang="en-GB" sz="1800" b="1" dirty="0"/>
              <a:t>exceeding net </a:t>
            </a:r>
            <a:r>
              <a:rPr lang="en-GB" sz="1800" b="1" dirty="0" smtClean="0"/>
              <a:t>profits</a:t>
            </a:r>
          </a:p>
          <a:p>
            <a:pPr lvl="0"/>
            <a:endParaRPr lang="en-GB" sz="1800" b="1" dirty="0"/>
          </a:p>
          <a:p>
            <a:pPr lvl="0"/>
            <a:r>
              <a:rPr lang="en-GB" sz="1800" b="1" dirty="0"/>
              <a:t>High borrowing to net asset </a:t>
            </a:r>
            <a:r>
              <a:rPr lang="en-GB" sz="1800" b="1" dirty="0" smtClean="0"/>
              <a:t>ratios</a:t>
            </a:r>
          </a:p>
          <a:p>
            <a:pPr lvl="0"/>
            <a:endParaRPr lang="en-GB" sz="1800" b="1" dirty="0"/>
          </a:p>
          <a:p>
            <a:pPr lvl="0"/>
            <a:r>
              <a:rPr lang="en-GB" sz="1800" b="1" dirty="0"/>
              <a:t>Increasing firm indebtedness by maintaining drawing </a:t>
            </a:r>
            <a:r>
              <a:rPr lang="en-GB" sz="1800" b="1" dirty="0" smtClean="0"/>
              <a:t>levels</a:t>
            </a:r>
          </a:p>
          <a:p>
            <a:pPr lvl="0"/>
            <a:endParaRPr lang="en-GB" sz="1800" b="1" dirty="0"/>
          </a:p>
          <a:p>
            <a:pPr lvl="0"/>
            <a:r>
              <a:rPr lang="en-GB" sz="1800" b="1" dirty="0"/>
              <a:t>Firms controlled by an "inner circle" of senior </a:t>
            </a:r>
            <a:r>
              <a:rPr lang="en-GB" sz="1800" b="1" dirty="0" smtClean="0"/>
              <a:t>management</a:t>
            </a:r>
          </a:p>
          <a:p>
            <a:pPr lvl="0"/>
            <a:endParaRPr lang="en-GB" sz="1800" b="1" dirty="0"/>
          </a:p>
          <a:p>
            <a:pPr lvl="0"/>
            <a:r>
              <a:rPr lang="en-GB" sz="1800" b="1" dirty="0"/>
              <a:t>Key financial information not shared with "rank and file" </a:t>
            </a:r>
            <a:r>
              <a:rPr lang="en-GB" sz="1800" b="1" dirty="0" smtClean="0"/>
              <a:t>partners</a:t>
            </a:r>
          </a:p>
          <a:p>
            <a:pPr lvl="0"/>
            <a:endParaRPr lang="en-GB" sz="1800" b="1" dirty="0" smtClean="0"/>
          </a:p>
          <a:p>
            <a:pPr lvl="0"/>
            <a:r>
              <a:rPr lang="en-GB" sz="1800" b="1" dirty="0" smtClean="0"/>
              <a:t>Payments </a:t>
            </a:r>
            <a:r>
              <a:rPr lang="en-GB" sz="1800" b="1" dirty="0"/>
              <a:t>made to partners irrespective of "cash at the bank"</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933978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a:t>
            </a:r>
            <a:r>
              <a:rPr lang="en-GB" sz="2800" b="1" dirty="0" smtClean="0">
                <a:latin typeface="+mn-lt"/>
              </a:rPr>
              <a:t>behaviours continued</a:t>
            </a:r>
            <a:endParaRPr lang="en-GB" sz="2800" dirty="0">
              <a:latin typeface="+mn-lt"/>
            </a:endParaRPr>
          </a:p>
        </p:txBody>
      </p:sp>
      <p:sp>
        <p:nvSpPr>
          <p:cNvPr id="3" name="Content Placeholder 2"/>
          <p:cNvSpPr>
            <a:spLocks noGrp="1"/>
          </p:cNvSpPr>
          <p:nvPr>
            <p:ph idx="1"/>
          </p:nvPr>
        </p:nvSpPr>
        <p:spPr/>
        <p:txBody>
          <a:bodyPr/>
          <a:lstStyle/>
          <a:p>
            <a:pPr lvl="0"/>
            <a:r>
              <a:rPr lang="en-GB" sz="1800" b="1" dirty="0"/>
              <a:t>All net profits drawn, no "reserve capital pot" </a:t>
            </a:r>
            <a:r>
              <a:rPr lang="en-GB" sz="1800" b="1" dirty="0" smtClean="0"/>
              <a:t>retained</a:t>
            </a:r>
          </a:p>
          <a:p>
            <a:pPr lvl="0"/>
            <a:endParaRPr lang="en-GB" sz="1800" b="1" dirty="0"/>
          </a:p>
          <a:p>
            <a:pPr lvl="0"/>
            <a:r>
              <a:rPr lang="en-GB" sz="1800" b="1" dirty="0"/>
              <a:t>Short-term borrowings to fund partners' tax </a:t>
            </a:r>
            <a:r>
              <a:rPr lang="en-GB" sz="1800" b="1" dirty="0" smtClean="0"/>
              <a:t>bills</a:t>
            </a:r>
          </a:p>
          <a:p>
            <a:pPr lvl="0"/>
            <a:endParaRPr lang="en-GB" sz="1800" b="1" dirty="0"/>
          </a:p>
          <a:p>
            <a:pPr lvl="0"/>
            <a:r>
              <a:rPr lang="en-GB" sz="1800" b="1" dirty="0"/>
              <a:t>VAT receipts used as "cash received" resulting in further borrowings to fund VAT due to </a:t>
            </a:r>
            <a:r>
              <a:rPr lang="en-GB" sz="1800" b="1" dirty="0" smtClean="0"/>
              <a:t>HMRC</a:t>
            </a:r>
          </a:p>
          <a:p>
            <a:pPr lvl="0"/>
            <a:endParaRPr lang="en-GB" sz="1800" b="1" dirty="0"/>
          </a:p>
          <a:p>
            <a:pPr lvl="0"/>
            <a:r>
              <a:rPr lang="en-GB" sz="1800" b="1" dirty="0"/>
              <a:t>Partners out of touch with office account bank </a:t>
            </a:r>
            <a:r>
              <a:rPr lang="en-GB" sz="1800" b="1" dirty="0" smtClean="0"/>
              <a:t>balances</a:t>
            </a:r>
          </a:p>
          <a:p>
            <a:pPr lvl="0"/>
            <a:endParaRPr lang="en-GB" sz="1800" b="1" dirty="0"/>
          </a:p>
          <a:p>
            <a:pPr lvl="0"/>
            <a:r>
              <a:rPr lang="en-GB" sz="1800" b="1" dirty="0"/>
              <a:t>Heavy dependence on high overdraft borrowings</a:t>
            </a:r>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370067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Good behaviours</a:t>
            </a:r>
            <a:r>
              <a:rPr lang="en-GB" sz="2800" dirty="0"/>
              <a:t/>
            </a:r>
            <a:br>
              <a:rPr lang="en-GB" sz="2800" dirty="0"/>
            </a:br>
            <a:endParaRPr lang="en-GB" sz="2800" dirty="0">
              <a:latin typeface="+mn-lt"/>
            </a:endParaRPr>
          </a:p>
        </p:txBody>
      </p:sp>
      <p:sp>
        <p:nvSpPr>
          <p:cNvPr id="3" name="Content Placeholder 2"/>
          <p:cNvSpPr>
            <a:spLocks noGrp="1"/>
          </p:cNvSpPr>
          <p:nvPr>
            <p:ph idx="1"/>
          </p:nvPr>
        </p:nvSpPr>
        <p:spPr/>
        <p:txBody>
          <a:bodyPr/>
          <a:lstStyle/>
          <a:p>
            <a:pPr lvl="0"/>
            <a:r>
              <a:rPr lang="en-GB" sz="1800" b="1" dirty="0" smtClean="0"/>
              <a:t>All </a:t>
            </a:r>
            <a:r>
              <a:rPr lang="en-GB" sz="1800" b="1" dirty="0"/>
              <a:t>partners regularly receive full financial information including office account bank </a:t>
            </a:r>
            <a:r>
              <a:rPr lang="en-GB" sz="1800" b="1" dirty="0" smtClean="0"/>
              <a:t>balances</a:t>
            </a:r>
          </a:p>
          <a:p>
            <a:pPr lvl="0"/>
            <a:endParaRPr lang="en-GB" sz="1800" b="1" dirty="0"/>
          </a:p>
          <a:p>
            <a:pPr lvl="0"/>
            <a:r>
              <a:rPr lang="en-GB" sz="1800" b="1" dirty="0"/>
              <a:t>Drawings are linked to cash collection targets and do not exceed net </a:t>
            </a:r>
            <a:r>
              <a:rPr lang="en-GB" sz="1800" b="1" dirty="0" smtClean="0"/>
              <a:t>profits</a:t>
            </a:r>
          </a:p>
          <a:p>
            <a:pPr lvl="0"/>
            <a:endParaRPr lang="en-GB" sz="1800" b="1" dirty="0"/>
          </a:p>
          <a:p>
            <a:pPr lvl="0"/>
            <a:r>
              <a:rPr lang="en-GB" sz="1800" b="1" dirty="0"/>
              <a:t>Provision is made to fund partners' tax from income </a:t>
            </a:r>
            <a:r>
              <a:rPr lang="en-GB" sz="1800" b="1" dirty="0" smtClean="0"/>
              <a:t>received</a:t>
            </a:r>
          </a:p>
          <a:p>
            <a:pPr lvl="0"/>
            <a:endParaRPr lang="en-GB" sz="1800" b="1" dirty="0"/>
          </a:p>
          <a:p>
            <a:pPr lvl="0"/>
            <a:r>
              <a:rPr lang="en-GB" sz="1800" b="1" dirty="0"/>
              <a:t>A capital element is retained from profit, and a capital reserve account built </a:t>
            </a:r>
            <a:r>
              <a:rPr lang="en-GB" sz="1800" b="1" dirty="0" smtClean="0"/>
              <a:t>up</a:t>
            </a:r>
          </a:p>
          <a:p>
            <a:pPr lvl="0"/>
            <a:endParaRPr lang="en-GB" sz="1800" b="1" dirty="0"/>
          </a:p>
          <a:p>
            <a:pPr lvl="0"/>
            <a:r>
              <a:rPr lang="en-GB" sz="1800" b="1" dirty="0"/>
              <a:t>Premises costs are </a:t>
            </a:r>
            <a:r>
              <a:rPr lang="en-GB" sz="1800" b="1" dirty="0" smtClean="0"/>
              <a:t>contained</a:t>
            </a:r>
          </a:p>
          <a:p>
            <a:pPr lvl="0"/>
            <a:endParaRPr lang="en-GB" sz="1800" b="1" dirty="0"/>
          </a:p>
          <a:p>
            <a:pPr lvl="0"/>
            <a:r>
              <a:rPr lang="en-GB" sz="1800" b="1" dirty="0"/>
              <a:t>Profitability levels are tested and unprofitable work is (properly) dropped</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742569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lstStyle/>
          <a:p>
            <a:pPr algn="l"/>
            <a:r>
              <a:rPr lang="en-GB" sz="2400" b="1" dirty="0"/>
              <a:t>Those ‘poor’ and ‘good’ behaviours do not however focus on the reasons law firms </a:t>
            </a:r>
            <a:r>
              <a:rPr lang="en-GB" sz="2400" b="1" dirty="0">
                <a:solidFill>
                  <a:srgbClr val="FF0000"/>
                </a:solidFill>
              </a:rPr>
              <a:t>fail to generate </a:t>
            </a:r>
            <a:r>
              <a:rPr lang="en-GB" sz="2400" b="1" dirty="0"/>
              <a:t>healthy cash flow </a:t>
            </a:r>
            <a:endParaRPr lang="en-GB" sz="2400" b="1" dirty="0">
              <a:latin typeface="Calibri" pitchFamily="34" charset="0"/>
            </a:endParaRPr>
          </a:p>
        </p:txBody>
      </p:sp>
    </p:spTree>
    <p:extLst>
      <p:ext uri="{BB962C8B-B14F-4D97-AF65-F5344CB8AC3E}">
        <p14:creationId xmlns:p14="http://schemas.microsoft.com/office/powerpoint/2010/main" val="3288702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t>In reality has sound financial management ever not been mandatory?</a:t>
            </a:r>
            <a:endParaRPr lang="en-GB" sz="2800" b="1" dirty="0"/>
          </a:p>
        </p:txBody>
      </p:sp>
      <p:sp>
        <p:nvSpPr>
          <p:cNvPr id="3" name="Content Placeholder 2"/>
          <p:cNvSpPr>
            <a:spLocks noGrp="1"/>
          </p:cNvSpPr>
          <p:nvPr>
            <p:ph sz="half" idx="1"/>
          </p:nvPr>
        </p:nvSpPr>
        <p:spPr/>
        <p:txBody>
          <a:bodyPr>
            <a:normAutofit/>
          </a:bodyPr>
          <a:lstStyle/>
          <a:p>
            <a:r>
              <a:rPr lang="en-GB" sz="2000" dirty="0" smtClean="0"/>
              <a:t>Solicitors are </a:t>
            </a:r>
            <a:r>
              <a:rPr lang="en-GB" sz="2000" b="1" dirty="0" smtClean="0"/>
              <a:t>in business </a:t>
            </a:r>
            <a:r>
              <a:rPr lang="en-GB" sz="2000" dirty="0" smtClean="0"/>
              <a:t>as well as being members of a profession</a:t>
            </a:r>
          </a:p>
          <a:p>
            <a:endParaRPr lang="en-GB" sz="2000" dirty="0" smtClean="0"/>
          </a:p>
          <a:p>
            <a:r>
              <a:rPr lang="en-GB" sz="2000" dirty="0" smtClean="0"/>
              <a:t>Businesses should always be prudently financially managed </a:t>
            </a:r>
          </a:p>
          <a:p>
            <a:endParaRPr lang="en-GB" sz="2000" dirty="0" smtClean="0"/>
          </a:p>
          <a:p>
            <a:r>
              <a:rPr lang="en-GB" sz="2000" dirty="0" smtClean="0"/>
              <a:t>But for some, being just lawyers has taken priority over being business people</a:t>
            </a:r>
            <a:endParaRPr lang="en-GB" sz="2000" dirty="0"/>
          </a:p>
        </p:txBody>
      </p:sp>
      <p:sp>
        <p:nvSpPr>
          <p:cNvPr id="4" name="Content Placeholder 3"/>
          <p:cNvSpPr>
            <a:spLocks noGrp="1"/>
          </p:cNvSpPr>
          <p:nvPr>
            <p:ph sz="half" idx="2"/>
          </p:nvPr>
        </p:nvSpPr>
        <p:spPr>
          <a:xfrm>
            <a:off x="4685978" y="1600201"/>
            <a:ext cx="4000822" cy="3917032"/>
          </a:xfrm>
        </p:spPr>
        <p:txBody>
          <a:bodyPr/>
          <a:lstStyle/>
          <a:p>
            <a:pPr marL="0" indent="0">
              <a:buNone/>
            </a:pPr>
            <a:endParaRPr lang="en-GB" dirty="0"/>
          </a:p>
        </p:txBody>
      </p:sp>
      <p:grpSp>
        <p:nvGrpSpPr>
          <p:cNvPr id="5" name="Group 3"/>
          <p:cNvGrpSpPr>
            <a:grpSpLocks/>
          </p:cNvGrpSpPr>
          <p:nvPr/>
        </p:nvGrpSpPr>
        <p:grpSpPr bwMode="auto">
          <a:xfrm>
            <a:off x="4644008" y="1700808"/>
            <a:ext cx="3903091" cy="2952222"/>
            <a:chOff x="1299" y="973"/>
            <a:chExt cx="4092" cy="2723"/>
          </a:xfrm>
        </p:grpSpPr>
        <p:sp>
          <p:nvSpPr>
            <p:cNvPr id="6" name="Text Box 4"/>
            <p:cNvSpPr txBox="1">
              <a:spLocks noChangeArrowheads="1"/>
            </p:cNvSpPr>
            <p:nvPr/>
          </p:nvSpPr>
          <p:spPr bwMode="auto">
            <a:xfrm>
              <a:off x="1343" y="2035"/>
              <a:ext cx="1213"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profession </a:t>
              </a:r>
              <a:endParaRPr lang="en-GB" sz="1200" b="1" dirty="0">
                <a:latin typeface="Verdana" pitchFamily="34" charset="0"/>
              </a:endParaRPr>
            </a:p>
          </p:txBody>
        </p:sp>
        <p:sp>
          <p:nvSpPr>
            <p:cNvPr id="7" name="Text Box 5"/>
            <p:cNvSpPr txBox="1">
              <a:spLocks noChangeArrowheads="1"/>
            </p:cNvSpPr>
            <p:nvPr/>
          </p:nvSpPr>
          <p:spPr bwMode="auto">
            <a:xfrm>
              <a:off x="3953" y="2035"/>
              <a:ext cx="1234"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GB" sz="1200" b="1" dirty="0" smtClean="0">
                  <a:latin typeface="Verdana" pitchFamily="34" charset="0"/>
                </a:rPr>
                <a:t>business</a:t>
              </a:r>
              <a:endParaRPr lang="en-GB" sz="1200" b="1" dirty="0">
                <a:latin typeface="Verdana" pitchFamily="34" charset="0"/>
              </a:endParaRPr>
            </a:p>
          </p:txBody>
        </p:sp>
        <p:sp>
          <p:nvSpPr>
            <p:cNvPr id="8"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sp>
          <p:nvSpPr>
            <p:cNvPr id="9"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p:spPr>
          <p:txBody>
            <a:bodyPr wrap="none" anchor="ctr"/>
            <a:lstStyle/>
            <a:p>
              <a:pPr eaLnBrk="0" hangingPunct="0"/>
              <a:endParaRPr lang="en-GB" sz="2000">
                <a:latin typeface="Tahoma" pitchFamily="34" charset="0"/>
              </a:endParaRPr>
            </a:p>
          </p:txBody>
        </p:sp>
      </p:grpSp>
    </p:spTree>
    <p:extLst>
      <p:ext uri="{BB962C8B-B14F-4D97-AF65-F5344CB8AC3E}">
        <p14:creationId xmlns:p14="http://schemas.microsoft.com/office/powerpoint/2010/main" val="2261413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0" indent="0">
              <a:buNone/>
            </a:pPr>
            <a:r>
              <a:rPr lang="en-GB" b="1" dirty="0">
                <a:cs typeface="Arial" pitchFamily="34" charset="0"/>
              </a:rPr>
              <a:t>What should law firms be prioritising to make their financial management compliant? </a:t>
            </a: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2030315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lstStyle/>
          <a:p>
            <a:pPr algn="l"/>
            <a:r>
              <a:rPr lang="en-GB" sz="2800" b="1" dirty="0" smtClean="0">
                <a:latin typeface="+mn-lt"/>
              </a:rPr>
              <a:t>1. First and foremost – ensure your partners understand and observe </a:t>
            </a:r>
            <a:r>
              <a:rPr lang="en-GB" sz="2800" b="1" dirty="0" smtClean="0">
                <a:solidFill>
                  <a:srgbClr val="FF0000"/>
                </a:solidFill>
                <a:latin typeface="+mn-lt"/>
              </a:rPr>
              <a:t>Accountability</a:t>
            </a:r>
            <a:endParaRPr lang="en-GB" sz="2800" b="1" dirty="0">
              <a:solidFill>
                <a:srgbClr val="FF0000"/>
              </a:solidFill>
              <a:latin typeface="+mn-lt"/>
            </a:endParaRPr>
          </a:p>
        </p:txBody>
      </p:sp>
      <p:sp>
        <p:nvSpPr>
          <p:cNvPr id="257027" name="Rectangle 3" descr="Rectangle: Click to edit Master text styles&#10;Second level&#10;Third level&#10;Fourth level&#10;Fifth level"/>
          <p:cNvSpPr>
            <a:spLocks noGrp="1" noChangeArrowheads="1"/>
          </p:cNvSpPr>
          <p:nvPr>
            <p:ph type="body" idx="1"/>
          </p:nvPr>
        </p:nvSpPr>
        <p:spPr/>
        <p:txBody>
          <a:bodyPr/>
          <a:lstStyle/>
          <a:p>
            <a:pPr marL="284163" indent="-284163" defTabSz="190500">
              <a:buFont typeface="Wingdings" pitchFamily="2" charset="2"/>
              <a:buNone/>
            </a:pPr>
            <a:endParaRPr lang="en-GB" dirty="0"/>
          </a:p>
          <a:p>
            <a:pPr marL="284163" indent="-284163" defTabSz="190500">
              <a:buFont typeface="Wingdings" pitchFamily="2" charset="2"/>
              <a:buNone/>
            </a:pPr>
            <a:r>
              <a:rPr lang="en-GB" sz="2400" dirty="0"/>
              <a:t>“We have no room for those who put their own personal agenda ahead of the interests of the clients or the office”</a:t>
            </a:r>
          </a:p>
          <a:p>
            <a:pPr marL="284163" indent="-284163" defTabSz="190500">
              <a:buFont typeface="Wingdings" pitchFamily="2" charset="2"/>
              <a:buNone/>
            </a:pPr>
            <a:endParaRPr lang="en-GB" sz="2400" dirty="0"/>
          </a:p>
          <a:p>
            <a:pPr marL="284163" indent="-284163" defTabSz="190500">
              <a:buFont typeface="Wingdings" pitchFamily="2" charset="2"/>
              <a:buNone/>
            </a:pPr>
            <a:r>
              <a:rPr lang="en-GB" sz="2400" i="1" dirty="0"/>
              <a:t>David Maister’s “Predictive package”</a:t>
            </a:r>
            <a:r>
              <a:rPr lang="en-GB" sz="2400" dirty="0"/>
              <a:t> </a:t>
            </a:r>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p:txBody>
      </p:sp>
      <p:sp>
        <p:nvSpPr>
          <p:cNvPr id="6" name="TextBox 5"/>
          <p:cNvSpPr txBox="1"/>
          <p:nvPr/>
        </p:nvSpPr>
        <p:spPr>
          <a:xfrm>
            <a:off x="293294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25162919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additive="base">
                                        <p:cTn id="7" dur="500" fill="hold"/>
                                        <p:tgtEl>
                                          <p:spTgt spid="257026"/>
                                        </p:tgtEl>
                                        <p:attrNameLst>
                                          <p:attrName>ppt_x</p:attrName>
                                        </p:attrNameLst>
                                      </p:cBhvr>
                                      <p:tavLst>
                                        <p:tav tm="0">
                                          <p:val>
                                            <p:strVal val="0-#ppt_w/2"/>
                                          </p:val>
                                        </p:tav>
                                        <p:tav tm="100000">
                                          <p:val>
                                            <p:strVal val="#ppt_x"/>
                                          </p:val>
                                        </p:tav>
                                      </p:tavLst>
                                    </p:anim>
                                    <p:anim calcmode="lin" valueType="num">
                                      <p:cBhvr additive="base">
                                        <p:cTn id="8" dur="500" fill="hold"/>
                                        <p:tgtEl>
                                          <p:spTgt spid="2570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3954"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extLst>
            <a:ext uri="{909E8E84-426E-40DD-AFC4-6F175D3DCCD1}">
              <a14:hiddenFill xmlns:a14="http://schemas.microsoft.com/office/drawing/2010/main">
                <a:solidFill>
                  <a:srgbClr val="FFFFFF"/>
                </a:solidFill>
              </a14:hiddenFill>
            </a:ext>
          </a:extLst>
        </p:spPr>
      </p:pic>
      <p:sp>
        <p:nvSpPr>
          <p:cNvPr id="253955" name="Rectangle 3"/>
          <p:cNvSpPr>
            <a:spLocks noGrp="1" noChangeArrowheads="1"/>
          </p:cNvSpPr>
          <p:nvPr>
            <p:ph type="title"/>
          </p:nvPr>
        </p:nvSpPr>
        <p:spPr/>
        <p:txBody>
          <a:bodyPr/>
          <a:lstStyle/>
          <a:p>
            <a:pPr algn="l"/>
            <a:r>
              <a:rPr lang="en-GB" sz="3200" b="1" dirty="0">
                <a:latin typeface="+mn-lt"/>
              </a:rPr>
              <a:t>“Heavyweight gorilla”</a:t>
            </a:r>
          </a:p>
        </p:txBody>
      </p:sp>
      <p:sp>
        <p:nvSpPr>
          <p:cNvPr id="253956" name="Rectangle 4" descr="Rectangle: Click to edit Master text styles&#10;Second level&#10;Third level&#10;Fourth level&#10;Fifth level"/>
          <p:cNvSpPr>
            <a:spLocks noGrp="1" noChangeArrowheads="1"/>
          </p:cNvSpPr>
          <p:nvPr>
            <p:ph type="body" sz="half" idx="2"/>
          </p:nvPr>
        </p:nvSpPr>
        <p:spPr>
          <a:xfrm>
            <a:off x="4278313" y="2336800"/>
            <a:ext cx="4297362" cy="2136775"/>
          </a:xfrm>
        </p:spPr>
        <p:txBody>
          <a:bodyPr>
            <a:normAutofit/>
          </a:bodyPr>
          <a:lstStyle/>
          <a:p>
            <a:pPr marL="284163" indent="-284163" algn="ctr" defTabSz="190500">
              <a:buFont typeface="Wingdings" pitchFamily="2" charset="2"/>
              <a:buNone/>
            </a:pPr>
            <a:r>
              <a:rPr lang="en-GB" sz="3200" dirty="0"/>
              <a:t>“You can’t manage me.</a:t>
            </a:r>
            <a:br>
              <a:rPr lang="en-GB" sz="3200" dirty="0"/>
            </a:br>
            <a:r>
              <a:rPr lang="en-GB" sz="3200" dirty="0"/>
              <a:t>I’m a big biller!”</a:t>
            </a:r>
          </a:p>
        </p:txBody>
      </p:sp>
      <p:sp>
        <p:nvSpPr>
          <p:cNvPr id="7" name="TextBox 6"/>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888612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3954"/>
                                        </p:tgtEl>
                                        <p:attrNameLst>
                                          <p:attrName>style.visibility</p:attrName>
                                        </p:attrNameLst>
                                      </p:cBhvr>
                                      <p:to>
                                        <p:strVal val="visible"/>
                                      </p:to>
                                    </p:set>
                                    <p:animEffect transition="in" filter="dissolve">
                                      <p:cBhvr>
                                        <p:cTn id="7" dur="500"/>
                                        <p:tgtEl>
                                          <p:spTgt spid="253954"/>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3956">
                                            <p:txEl>
                                              <p:pRg st="0" end="0"/>
                                            </p:txEl>
                                          </p:spTgt>
                                        </p:tgtEl>
                                        <p:attrNameLst>
                                          <p:attrName>style.visibility</p:attrName>
                                        </p:attrNameLst>
                                      </p:cBhvr>
                                      <p:to>
                                        <p:strVal val="visible"/>
                                      </p:to>
                                    </p:set>
                                    <p:animEffect transition="in" filter="dissolve">
                                      <p:cBhvr>
                                        <p:cTn id="11" dur="300"/>
                                        <p:tgtEl>
                                          <p:spTgt spid="253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build="p" bldLvl="5" autoUpdateAnimBg="0" advAuto="200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l"/>
            <a:r>
              <a:rPr lang="en-GB" sz="2800" b="1" dirty="0">
                <a:latin typeface="+mn-lt"/>
              </a:rPr>
              <a:t>“Do own thing”</a:t>
            </a:r>
          </a:p>
        </p:txBody>
      </p:sp>
      <p:pic>
        <p:nvPicPr>
          <p:cNvPr id="254979"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extLst>
            <a:ext uri="{909E8E84-426E-40DD-AFC4-6F175D3DCCD1}">
              <a14:hiddenFill xmlns:a14="http://schemas.microsoft.com/office/drawing/2010/main">
                <a:solidFill>
                  <a:srgbClr val="FFFFFF"/>
                </a:solidFill>
              </a14:hiddenFill>
            </a:ext>
          </a:extLst>
        </p:spPr>
      </p:pic>
      <p:sp>
        <p:nvSpPr>
          <p:cNvPr id="254980" name="Text Box 4"/>
          <p:cNvSpPr txBox="1">
            <a:spLocks noChangeArrowheads="1"/>
          </p:cNvSpPr>
          <p:nvPr/>
        </p:nvSpPr>
        <p:spPr bwMode="auto">
          <a:xfrm>
            <a:off x="1676400" y="1463675"/>
            <a:ext cx="64103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sz="2800" dirty="0">
                <a:latin typeface="Calibri" pitchFamily="34" charset="0"/>
              </a:rPr>
              <a:t>“That’s a great idea…</a:t>
            </a:r>
          </a:p>
          <a:p>
            <a:pPr eaLnBrk="0" hangingPunct="0"/>
            <a:r>
              <a:rPr lang="en-GB" sz="2800" dirty="0">
                <a:latin typeface="Calibri" pitchFamily="34" charset="0"/>
              </a:rPr>
              <a:t>        …for the rest of you”</a:t>
            </a:r>
          </a:p>
        </p:txBody>
      </p:sp>
      <p:sp>
        <p:nvSpPr>
          <p:cNvPr id="7" name="TextBox 6"/>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772774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0-#ppt_w/2"/>
                                          </p:val>
                                        </p:tav>
                                        <p:tav tm="100000">
                                          <p:val>
                                            <p:strVal val="#ppt_x"/>
                                          </p:val>
                                        </p:tav>
                                      </p:tavLst>
                                    </p:anim>
                                    <p:anim calcmode="lin" valueType="num">
                                      <p:cBhvr additive="base">
                                        <p:cTn id="8" dur="500" fill="hold"/>
                                        <p:tgtEl>
                                          <p:spTgt spid="2549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1000"/>
                                  </p:stCondLst>
                                  <p:childTnLst>
                                    <p:set>
                                      <p:cBhvr>
                                        <p:cTn id="11" dur="1" fill="hold">
                                          <p:stCondLst>
                                            <p:cond delay="0"/>
                                          </p:stCondLst>
                                        </p:cTn>
                                        <p:tgtEl>
                                          <p:spTgt spid="254979"/>
                                        </p:tgtEl>
                                        <p:attrNameLst>
                                          <p:attrName>style.visibility</p:attrName>
                                        </p:attrNameLst>
                                      </p:cBhvr>
                                      <p:to>
                                        <p:strVal val="visible"/>
                                      </p:to>
                                    </p:set>
                                    <p:animEffect transition="in" filter="dissolve">
                                      <p:cBhvr>
                                        <p:cTn id="12" dur="500"/>
                                        <p:tgtEl>
                                          <p:spTgt spid="254979"/>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54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8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2. Ensure you have the best possible financial expertise available</a:t>
            </a:r>
            <a:endParaRPr lang="en-GB" sz="2400" b="1" dirty="0">
              <a:latin typeface="+mn-lt"/>
              <a:cs typeface="Arial" pitchFamily="34" charset="0"/>
            </a:endParaRPr>
          </a:p>
        </p:txBody>
      </p:sp>
      <p:sp>
        <p:nvSpPr>
          <p:cNvPr id="3" name="Subtitle 2"/>
          <p:cNvSpPr>
            <a:spLocks noGrp="1"/>
          </p:cNvSpPr>
          <p:nvPr>
            <p:ph idx="1"/>
          </p:nvPr>
        </p:nvSpPr>
        <p:spPr>
          <a:xfrm>
            <a:off x="279063" y="1340768"/>
            <a:ext cx="7620000" cy="4104456"/>
          </a:xfrm>
        </p:spPr>
        <p:txBody>
          <a:bodyPr>
            <a:normAutofit lnSpcReduction="10000"/>
          </a:bodyPr>
          <a:lstStyle/>
          <a:p>
            <a:pPr>
              <a:buFont typeface="Wingdings" panose="05000000000000000000" pitchFamily="2" charset="2"/>
              <a:buChar char="q"/>
            </a:pPr>
            <a:endParaRPr lang="en-GB" sz="2400" dirty="0" smtClean="0"/>
          </a:p>
          <a:p>
            <a:pPr>
              <a:buFont typeface="Wingdings" panose="05000000000000000000" pitchFamily="2" charset="2"/>
              <a:buChar char="q"/>
            </a:pPr>
            <a:r>
              <a:rPr lang="en-GB" sz="2400" dirty="0" smtClean="0"/>
              <a:t>Your FD?</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Does your managing partner ‘do finance’?</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Your COLP and COFA?</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Your credit control function?</a:t>
            </a:r>
          </a:p>
          <a:p>
            <a:pPr>
              <a:buFont typeface="Wingdings" panose="05000000000000000000" pitchFamily="2" charset="2"/>
              <a:buChar char="q"/>
            </a:pPr>
            <a:endParaRPr lang="en-GB" sz="2400" dirty="0"/>
          </a:p>
          <a:p>
            <a:pPr>
              <a:buFont typeface="Wingdings" panose="05000000000000000000" pitchFamily="2" charset="2"/>
              <a:buChar char="q"/>
            </a:pPr>
            <a:r>
              <a:rPr lang="en-GB" sz="2400" dirty="0" smtClean="0"/>
              <a:t>Use of external advice when appropriate? </a:t>
            </a:r>
            <a:endParaRPr lang="en-GB" sz="2400"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3073256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Grp="1" noChangeArrowheads="1"/>
          </p:cNvSpPr>
          <p:nvPr>
            <p:ph type="title"/>
          </p:nvPr>
        </p:nvSpPr>
        <p:spPr/>
        <p:txBody>
          <a:bodyPr>
            <a:normAutofit/>
          </a:bodyPr>
          <a:lstStyle/>
          <a:p>
            <a:pPr algn="l"/>
            <a:r>
              <a:rPr lang="en-US" sz="2800" b="1" dirty="0" smtClean="0">
                <a:latin typeface="+mn-lt"/>
              </a:rPr>
              <a:t>3.Put in place financial education and training</a:t>
            </a:r>
            <a:endParaRPr lang="en-US" sz="2800" b="1" dirty="0">
              <a:latin typeface="+mn-lt"/>
            </a:endParaRPr>
          </a:p>
        </p:txBody>
      </p:sp>
      <p:sp>
        <p:nvSpPr>
          <p:cNvPr id="2" name="Content Placeholder 1"/>
          <p:cNvSpPr>
            <a:spLocks noGrp="1"/>
          </p:cNvSpPr>
          <p:nvPr>
            <p:ph idx="1"/>
          </p:nvPr>
        </p:nvSpPr>
        <p:spPr>
          <a:xfrm>
            <a:off x="457200" y="1600200"/>
            <a:ext cx="7620000" cy="4421088"/>
          </a:xfrm>
        </p:spPr>
        <p:txBody>
          <a:bodyPr>
            <a:normAutofit/>
          </a:bodyPr>
          <a:lstStyle/>
          <a:p>
            <a:pPr marL="0" indent="0">
              <a:buNone/>
            </a:pPr>
            <a:r>
              <a:rPr lang="en-GB" sz="2400" i="1" dirty="0" smtClean="0"/>
              <a:t>“I don’t have a clue about the financial reports I receive”</a:t>
            </a:r>
          </a:p>
          <a:p>
            <a:pPr marL="0" indent="0">
              <a:buNone/>
            </a:pPr>
            <a:endParaRPr lang="en-GB" sz="2400" i="1" dirty="0"/>
          </a:p>
          <a:p>
            <a:pPr marL="0" indent="0">
              <a:buNone/>
            </a:pPr>
            <a:endParaRPr lang="en-GB" sz="2400" dirty="0" smtClean="0">
              <a:latin typeface="Verdana" pitchFamily="34" charset="0"/>
            </a:endParaRPr>
          </a:p>
          <a:p>
            <a:pPr marL="0" indent="0">
              <a:buNone/>
            </a:pPr>
            <a:endParaRPr lang="en-GB" sz="2400" dirty="0" smtClean="0">
              <a:latin typeface="Verdana" pitchFamily="34" charset="0"/>
            </a:endParaRPr>
          </a:p>
          <a:p>
            <a:pPr marL="0" indent="0">
              <a:buNone/>
            </a:pPr>
            <a:r>
              <a:rPr lang="en-GB" sz="2400" dirty="0" smtClean="0"/>
              <a:t>Would </a:t>
            </a:r>
            <a:r>
              <a:rPr lang="en-GB" sz="2400" dirty="0"/>
              <a:t>a financial education programme for your </a:t>
            </a:r>
            <a:r>
              <a:rPr lang="en-GB" sz="2400" dirty="0" smtClean="0"/>
              <a:t>partners and fee earners help them to </a:t>
            </a:r>
            <a:r>
              <a:rPr lang="en-GB" sz="2400" dirty="0"/>
              <a:t>achieve desired outcomes?</a:t>
            </a:r>
            <a:br>
              <a:rPr lang="en-GB" sz="2400" dirty="0"/>
            </a:br>
            <a:r>
              <a:rPr lang="en-GB" sz="2400" dirty="0"/>
              <a:t/>
            </a:r>
            <a:br>
              <a:rPr lang="en-GB" sz="2400" dirty="0"/>
            </a:br>
            <a:r>
              <a:rPr lang="en-GB" sz="2400" dirty="0"/>
              <a:t/>
            </a:r>
            <a:br>
              <a:rPr lang="en-GB" sz="2400" dirty="0"/>
            </a:br>
            <a:r>
              <a:rPr lang="en-GB" sz="2400" b="1" dirty="0"/>
              <a:t>NB</a:t>
            </a:r>
            <a:r>
              <a:rPr lang="en-GB" sz="2400" dirty="0"/>
              <a:t> – training is a good way to demonstrate compliance</a:t>
            </a:r>
            <a:endParaRPr lang="en-GB" sz="2400" i="1" dirty="0" smtClean="0"/>
          </a:p>
          <a:p>
            <a:pPr marL="0" indent="0">
              <a:buNone/>
            </a:pPr>
            <a:endParaRPr lang="en-GB" sz="2800" i="1" dirty="0"/>
          </a:p>
          <a:p>
            <a:pPr marL="0" indent="0">
              <a:buNone/>
            </a:pPr>
            <a:endParaRPr lang="en-GB" sz="2800" i="1" dirty="0" smtClean="0"/>
          </a:p>
          <a:p>
            <a:pPr marL="0" indent="0">
              <a:buNone/>
            </a:pPr>
            <a:endParaRPr lang="en-GB" sz="2800" i="1"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Tree>
    <p:extLst>
      <p:ext uri="{BB962C8B-B14F-4D97-AF65-F5344CB8AC3E}">
        <p14:creationId xmlns:p14="http://schemas.microsoft.com/office/powerpoint/2010/main" val="1218666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normAutofit/>
          </a:bodyPr>
          <a:lstStyle/>
          <a:p>
            <a:pPr algn="l"/>
            <a:r>
              <a:rPr lang="en-GB" sz="2800" b="1" dirty="0" smtClean="0">
                <a:latin typeface="Calibri" pitchFamily="34" charset="0"/>
              </a:rPr>
              <a:t/>
            </a:r>
            <a:br>
              <a:rPr lang="en-GB" sz="2800" b="1" dirty="0" smtClean="0">
                <a:latin typeface="Calibri" pitchFamily="34" charset="0"/>
              </a:rPr>
            </a:br>
            <a:r>
              <a:rPr lang="en-GB" sz="2800" b="1" dirty="0" smtClean="0">
                <a:latin typeface="Calibri" pitchFamily="34" charset="0"/>
              </a:rPr>
              <a:t>4. </a:t>
            </a:r>
            <a:r>
              <a:rPr lang="en-GB" sz="2800" b="1" dirty="0" smtClean="0">
                <a:solidFill>
                  <a:srgbClr val="FF0000"/>
                </a:solidFill>
                <a:latin typeface="Calibri" pitchFamily="34" charset="0"/>
              </a:rPr>
              <a:t>Take control </a:t>
            </a:r>
            <a:r>
              <a:rPr lang="en-GB" sz="2800" b="1" dirty="0" smtClean="0">
                <a:latin typeface="Calibri" pitchFamily="34" charset="0"/>
              </a:rPr>
              <a:t>of your cash management</a:t>
            </a:r>
            <a:endParaRPr lang="en-GB" sz="2800" b="1" dirty="0">
              <a:latin typeface="Calibri" pitchFamily="34" charset="0"/>
            </a:endParaRPr>
          </a:p>
        </p:txBody>
      </p:sp>
    </p:spTree>
    <p:extLst>
      <p:ext uri="{BB962C8B-B14F-4D97-AF65-F5344CB8AC3E}">
        <p14:creationId xmlns:p14="http://schemas.microsoft.com/office/powerpoint/2010/main" val="3492527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666530"/>
          </a:xfrm>
        </p:spPr>
        <p:txBody>
          <a:bodyPr>
            <a:normAutofit/>
          </a:bodyPr>
          <a:lstStyle/>
          <a:p>
            <a:r>
              <a:rPr lang="en-GB" sz="2400" b="1" dirty="0" smtClean="0">
                <a:solidFill>
                  <a:schemeClr val="tx1"/>
                </a:solidFill>
                <a:latin typeface="+mn-lt"/>
              </a:rPr>
              <a:t>How are you going to maintain  your financial stability ? </a:t>
            </a:r>
            <a:r>
              <a:rPr lang="en-GB" sz="3600" dirty="0" smtClean="0">
                <a:solidFill>
                  <a:schemeClr val="tx1"/>
                </a:solidFill>
                <a:latin typeface="+mn-lt"/>
              </a:rPr>
              <a:t/>
            </a:r>
            <a:br>
              <a:rPr lang="en-GB" sz="3600" dirty="0" smtClean="0">
                <a:solidFill>
                  <a:schemeClr val="tx1"/>
                </a:solidFill>
                <a:latin typeface="+mn-lt"/>
              </a:rPr>
            </a:br>
            <a:r>
              <a:rPr lang="en-GB" sz="3600" dirty="0" smtClean="0">
                <a:solidFill>
                  <a:schemeClr val="tx1"/>
                </a:solidFill>
                <a:latin typeface="+mn-lt"/>
              </a:rPr>
              <a:t>     </a:t>
            </a:r>
            <a:br>
              <a:rPr lang="en-GB" sz="3600" dirty="0" smtClean="0">
                <a:solidFill>
                  <a:schemeClr val="tx1"/>
                </a:solidFill>
                <a:latin typeface="+mn-lt"/>
              </a:rPr>
            </a:br>
            <a:r>
              <a:rPr lang="en-GB" sz="3600" dirty="0">
                <a:solidFill>
                  <a:schemeClr val="tx1"/>
                </a:solidFill>
                <a:latin typeface="+mn-lt"/>
              </a:rPr>
              <a:t/>
            </a:r>
            <a:br>
              <a:rPr lang="en-GB" sz="3600" dirty="0">
                <a:solidFill>
                  <a:schemeClr val="tx1"/>
                </a:solidFill>
                <a:latin typeface="+mn-lt"/>
              </a:rPr>
            </a:br>
            <a:r>
              <a:rPr lang="en-GB" sz="3200" b="1" dirty="0" smtClean="0">
                <a:solidFill>
                  <a:schemeClr val="tx1"/>
                </a:solidFill>
                <a:latin typeface="+mn-lt"/>
              </a:rPr>
              <a:t>Any questions? </a:t>
            </a:r>
            <a:endParaRPr lang="en-GB" sz="3200" b="1" dirty="0">
              <a:solidFill>
                <a:schemeClr val="tx1"/>
              </a:solidFill>
              <a:latin typeface="+mn-lt"/>
            </a:endParaRPr>
          </a:p>
        </p:txBody>
      </p:sp>
      <p:sp>
        <p:nvSpPr>
          <p:cNvPr id="3" name="TextBox 2"/>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0366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800" dirty="0">
                <a:solidFill>
                  <a:srgbClr val="FF0000"/>
                </a:solidFill>
                <a:latin typeface="Verdana" pitchFamily="34" charset="0"/>
              </a:rPr>
              <a:t>Flabby law firms are </a:t>
            </a:r>
            <a:r>
              <a:rPr lang="en-GB" sz="2800" dirty="0" smtClean="0">
                <a:solidFill>
                  <a:srgbClr val="FF0000"/>
                </a:solidFill>
                <a:latin typeface="Verdana" pitchFamily="34" charset="0"/>
              </a:rPr>
              <a:t>failing ……</a:t>
            </a:r>
            <a:endParaRPr lang="en-GB" sz="2800" dirty="0">
              <a:solidFill>
                <a:srgbClr val="FF0000"/>
              </a:solidFill>
            </a:endParaRPr>
          </a:p>
        </p:txBody>
      </p:sp>
      <p:sp>
        <p:nvSpPr>
          <p:cNvPr id="4" name="Content Placeholder 3"/>
          <p:cNvSpPr>
            <a:spLocks noGrp="1"/>
          </p:cNvSpPr>
          <p:nvPr>
            <p:ph sz="half" idx="2"/>
          </p:nvPr>
        </p:nvSpPr>
        <p:spPr>
          <a:xfrm>
            <a:off x="4499992" y="1556792"/>
            <a:ext cx="3968824" cy="4590288"/>
          </a:xfrm>
        </p:spPr>
        <p:txBody>
          <a:bodyPr/>
          <a:lstStyle/>
          <a:p>
            <a:pPr marL="114300" indent="0">
              <a:buNone/>
            </a:pPr>
            <a:r>
              <a:rPr lang="en-GB" b="1" dirty="0" smtClean="0">
                <a:solidFill>
                  <a:srgbClr val="0000FF"/>
                </a:solidFill>
              </a:rPr>
              <a:t>To drive cash flow</a:t>
            </a:r>
            <a:endParaRPr lang="en-GB" b="1" dirty="0">
              <a:solidFill>
                <a:srgbClr val="0000FF"/>
              </a:solidFill>
            </a:endParaRPr>
          </a:p>
        </p:txBody>
      </p:sp>
      <p:sp>
        <p:nvSpPr>
          <p:cNvPr id="259075" name="Text Box 2"/>
          <p:cNvSpPr txBox="1">
            <a:spLocks noChangeArrowheads="1"/>
          </p:cNvSpPr>
          <p:nvPr/>
        </p:nvSpPr>
        <p:spPr bwMode="auto">
          <a:xfrm>
            <a:off x="4396107" y="2514600"/>
            <a:ext cx="1328021"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rPr>
              <a:t>Instructions</a:t>
            </a:r>
          </a:p>
        </p:txBody>
      </p:sp>
      <p:sp>
        <p:nvSpPr>
          <p:cNvPr id="259076" name="Text Box 3"/>
          <p:cNvSpPr txBox="1">
            <a:spLocks noChangeArrowheads="1"/>
          </p:cNvSpPr>
          <p:nvPr/>
        </p:nvSpPr>
        <p:spPr bwMode="auto">
          <a:xfrm>
            <a:off x="6732240" y="2514601"/>
            <a:ext cx="1559768" cy="307777"/>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400" dirty="0">
                <a:solidFill>
                  <a:srgbClr val="0000FF"/>
                </a:solidFill>
                <a:effectLst>
                  <a:outerShdw blurRad="38100" dist="38100" dir="2700000" algn="tl">
                    <a:srgbClr val="C0C0C0"/>
                  </a:outerShdw>
                </a:effectLst>
              </a:rPr>
              <a:t>W.I.P</a:t>
            </a:r>
          </a:p>
        </p:txBody>
      </p:sp>
      <p:sp>
        <p:nvSpPr>
          <p:cNvPr id="259077" name="Text Box 4"/>
          <p:cNvSpPr txBox="1">
            <a:spLocks noChangeArrowheads="1"/>
          </p:cNvSpPr>
          <p:nvPr/>
        </p:nvSpPr>
        <p:spPr bwMode="auto">
          <a:xfrm>
            <a:off x="4396107" y="4533878"/>
            <a:ext cx="1264582"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Cash</a:t>
            </a:r>
          </a:p>
        </p:txBody>
      </p:sp>
      <p:sp>
        <p:nvSpPr>
          <p:cNvPr id="259078" name="Text Box 5"/>
          <p:cNvSpPr txBox="1">
            <a:spLocks noChangeArrowheads="1"/>
          </p:cNvSpPr>
          <p:nvPr/>
        </p:nvSpPr>
        <p:spPr bwMode="auto">
          <a:xfrm>
            <a:off x="6669126" y="4576112"/>
            <a:ext cx="1685996" cy="338554"/>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spcBef>
                <a:spcPct val="50000"/>
              </a:spcBef>
            </a:pPr>
            <a:r>
              <a:rPr lang="en-GB" sz="1600" dirty="0">
                <a:solidFill>
                  <a:srgbClr val="0000FF"/>
                </a:solidFill>
              </a:rPr>
              <a:t>Debtors</a:t>
            </a:r>
          </a:p>
        </p:txBody>
      </p:sp>
      <p:sp>
        <p:nvSpPr>
          <p:cNvPr id="259079" name="AutoShape 6"/>
          <p:cNvSpPr>
            <a:spLocks noChangeArrowheads="1"/>
          </p:cNvSpPr>
          <p:nvPr/>
        </p:nvSpPr>
        <p:spPr bwMode="auto">
          <a:xfrm>
            <a:off x="5725650" y="2514601"/>
            <a:ext cx="1006589" cy="266327"/>
          </a:xfrm>
          <a:prstGeom prst="rightArrow">
            <a:avLst>
              <a:gd name="adj1" fmla="val 65534"/>
              <a:gd name="adj2" fmla="val 7043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 Work </a:t>
            </a:r>
            <a:endParaRPr lang="en-US" sz="1600" b="1" dirty="0">
              <a:solidFill>
                <a:srgbClr val="FF0000"/>
              </a:solidFill>
            </a:endParaRPr>
          </a:p>
        </p:txBody>
      </p:sp>
      <p:sp>
        <p:nvSpPr>
          <p:cNvPr id="259080" name="AutoShape 7"/>
          <p:cNvSpPr>
            <a:spLocks noChangeArrowheads="1"/>
          </p:cNvSpPr>
          <p:nvPr/>
        </p:nvSpPr>
        <p:spPr bwMode="auto">
          <a:xfrm>
            <a:off x="5657632" y="4576112"/>
            <a:ext cx="1011494" cy="296320"/>
          </a:xfrm>
          <a:prstGeom prst="leftArrow">
            <a:avLst>
              <a:gd name="adj1" fmla="val 52065"/>
              <a:gd name="adj2" fmla="val 45141"/>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600" b="1" dirty="0">
                <a:solidFill>
                  <a:srgbClr val="FF0000"/>
                </a:solidFill>
              </a:rPr>
              <a:t>payment</a:t>
            </a:r>
            <a:endParaRPr lang="en-US" sz="1600" b="1" dirty="0">
              <a:solidFill>
                <a:srgbClr val="FF0000"/>
              </a:solidFill>
            </a:endParaRPr>
          </a:p>
        </p:txBody>
      </p:sp>
      <p:sp>
        <p:nvSpPr>
          <p:cNvPr id="259081" name="AutoShape 8"/>
          <p:cNvSpPr>
            <a:spLocks noChangeArrowheads="1"/>
          </p:cNvSpPr>
          <p:nvPr/>
        </p:nvSpPr>
        <p:spPr bwMode="auto">
          <a:xfrm>
            <a:off x="7380312" y="2822378"/>
            <a:ext cx="288032" cy="1726690"/>
          </a:xfrm>
          <a:prstGeom prst="downArrow">
            <a:avLst>
              <a:gd name="adj1" fmla="val 50000"/>
              <a:gd name="adj2" fmla="val 72945"/>
            </a:avLst>
          </a:prstGeom>
          <a:solidFill>
            <a:schemeClr val="tx2">
              <a:lumMod val="20000"/>
              <a:lumOff val="80000"/>
            </a:schemeClr>
          </a:solidFill>
          <a:ln w="9525">
            <a:solidFill>
              <a:schemeClr val="tx1"/>
            </a:solidFill>
            <a:miter lim="800000"/>
            <a:headEnd/>
            <a:tailEnd/>
          </a:ln>
        </p:spPr>
        <p:txBody>
          <a:bodyPr wrap="none" anchor="ctr"/>
          <a:lstStyle/>
          <a:p>
            <a:pPr eaLnBrk="1" hangingPunct="1"/>
            <a:r>
              <a:rPr lang="en-GB" sz="1200" b="1" dirty="0" smtClean="0">
                <a:solidFill>
                  <a:srgbClr val="FF0000"/>
                </a:solidFill>
              </a:rPr>
              <a:t>    </a:t>
            </a:r>
            <a:r>
              <a:rPr lang="en-GB" sz="1600" b="1" dirty="0" smtClean="0">
                <a:solidFill>
                  <a:srgbClr val="FF0000"/>
                </a:solidFill>
              </a:rPr>
              <a:t>billing</a:t>
            </a:r>
            <a:endParaRPr lang="en-US" sz="1600" b="1" dirty="0">
              <a:solidFill>
                <a:srgbClr val="FF0000"/>
              </a:solidFill>
            </a:endParaRPr>
          </a:p>
        </p:txBody>
      </p:sp>
      <p:sp>
        <p:nvSpPr>
          <p:cNvPr id="259074" name="Footer Placeholder 3"/>
          <p:cNvSpPr txBox="1">
            <a:spLocks noGrp="1"/>
          </p:cNvSpPr>
          <p:nvPr/>
        </p:nvSpPr>
        <p:spPr bwMode="auto">
          <a:xfrm>
            <a:off x="2123728" y="6326980"/>
            <a:ext cx="399767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eaLnBrk="1" hangingPunct="1"/>
            <a:r>
              <a:rPr lang="en-GB" sz="1400" dirty="0" smtClean="0">
                <a:solidFill>
                  <a:schemeClr val="tx2"/>
                </a:solidFill>
                <a:latin typeface="Tahoma" pitchFamily="34" charset="0"/>
              </a:rPr>
              <a:t>PETER SCOTT CONSULTING</a:t>
            </a:r>
            <a:endParaRPr lang="en-GB" sz="1400" dirty="0">
              <a:solidFill>
                <a:schemeClr val="tx2"/>
              </a:solidFill>
              <a:latin typeface="Tahoma" pitchFamily="34" charset="0"/>
            </a:endParaRPr>
          </a:p>
        </p:txBody>
      </p:sp>
      <p:sp>
        <p:nvSpPr>
          <p:cNvPr id="18" name="AutoShape 4"/>
          <p:cNvSpPr>
            <a:spLocks noGrp="1" noChangeArrowheads="1"/>
          </p:cNvSpPr>
          <p:nvPr>
            <p:ph sz="half" idx="1"/>
          </p:nvPr>
        </p:nvSpPr>
        <p:spPr bwMode="auto">
          <a:xfrm>
            <a:off x="457200" y="1536192"/>
            <a:ext cx="3034680" cy="1748792"/>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normAutofit/>
          </a:bodyPr>
          <a:lstStyle/>
          <a:p>
            <a:pPr marL="114300" indent="0" algn="ctr">
              <a:buNone/>
            </a:pPr>
            <a:r>
              <a:rPr lang="en-US" sz="2400" b="1" dirty="0" smtClean="0">
                <a:solidFill>
                  <a:srgbClr val="0000FF"/>
                </a:solidFill>
              </a:rPr>
              <a:t>To drive up revenue</a:t>
            </a:r>
            <a:endParaRPr lang="en-US" sz="2400" b="1" dirty="0">
              <a:solidFill>
                <a:srgbClr val="0000FF"/>
              </a:solidFill>
            </a:endParaRPr>
          </a:p>
        </p:txBody>
      </p:sp>
      <p:sp>
        <p:nvSpPr>
          <p:cNvPr id="19" name="AutoShape 4"/>
          <p:cNvSpPr>
            <a:spLocks noChangeArrowheads="1"/>
          </p:cNvSpPr>
          <p:nvPr/>
        </p:nvSpPr>
        <p:spPr bwMode="auto">
          <a:xfrm rot="10800000">
            <a:off x="395535" y="4149080"/>
            <a:ext cx="3168353" cy="1863496"/>
          </a:xfrm>
          <a:prstGeom prst="upArrow">
            <a:avLst>
              <a:gd name="adj1" fmla="val 50000"/>
              <a:gd name="adj2" fmla="val 25000"/>
            </a:avLst>
          </a:prstGeom>
          <a:solidFill>
            <a:srgbClr val="FA6050"/>
          </a:solidFill>
          <a:ln w="9525">
            <a:solidFill>
              <a:schemeClr val="tx1"/>
            </a:solidFill>
            <a:miter lim="800000"/>
            <a:headEnd/>
            <a:tailEnd/>
          </a:ln>
          <a:effectLst/>
        </p:spPr>
        <p:txBody>
          <a:bodyPr wrap="none" anchor="ctr"/>
          <a:lstStyle/>
          <a:p>
            <a:pPr algn="ctr"/>
            <a:endParaRPr lang="en-US" sz="2400" b="0" dirty="0">
              <a:solidFill>
                <a:srgbClr val="003399"/>
              </a:solidFill>
            </a:endParaRPr>
          </a:p>
        </p:txBody>
      </p:sp>
      <p:sp>
        <p:nvSpPr>
          <p:cNvPr id="8" name="Rectangle 7"/>
          <p:cNvSpPr/>
          <p:nvPr/>
        </p:nvSpPr>
        <p:spPr>
          <a:xfrm>
            <a:off x="395535" y="4509120"/>
            <a:ext cx="3240361" cy="461665"/>
          </a:xfrm>
          <a:prstGeom prst="rect">
            <a:avLst/>
          </a:prstGeom>
        </p:spPr>
        <p:txBody>
          <a:bodyPr wrap="square">
            <a:spAutoFit/>
          </a:bodyPr>
          <a:lstStyle/>
          <a:p>
            <a:pPr lvl="0" algn="ctr"/>
            <a:r>
              <a:rPr lang="en-US" sz="2400" b="1" dirty="0">
                <a:solidFill>
                  <a:srgbClr val="003399"/>
                </a:solidFill>
              </a:rPr>
              <a:t>To drive down costs</a:t>
            </a:r>
          </a:p>
        </p:txBody>
      </p:sp>
    </p:spTree>
    <p:extLst>
      <p:ext uri="{BB962C8B-B14F-4D97-AF65-F5344CB8AC3E}">
        <p14:creationId xmlns:p14="http://schemas.microsoft.com/office/powerpoint/2010/main" val="36335158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latin typeface="Arial" pitchFamily="34" charset="0"/>
                <a:cs typeface="Arial" pitchFamily="34" charset="0"/>
              </a:rPr>
              <a:t>The scope of our session today</a:t>
            </a:r>
            <a:endParaRPr lang="en-GB" sz="2800" b="1" dirty="0">
              <a:latin typeface="Arial" pitchFamily="34" charset="0"/>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2400" dirty="0" smtClean="0"/>
          </a:p>
          <a:p>
            <a:pPr>
              <a:buFont typeface="Wingdings" panose="05000000000000000000" pitchFamily="2" charset="2"/>
              <a:buChar char="q"/>
            </a:pPr>
            <a:r>
              <a:rPr lang="en-GB" sz="2400" dirty="0" smtClean="0"/>
              <a:t>Understanding what law firms are required to achieve under outcomes focussed regulation in relation to financial stability</a:t>
            </a:r>
          </a:p>
          <a:p>
            <a:pPr marL="0" indent="0">
              <a:buNone/>
            </a:pPr>
            <a:endParaRPr lang="en-GB" sz="2400" dirty="0"/>
          </a:p>
          <a:p>
            <a:pPr>
              <a:buFont typeface="Wingdings" panose="05000000000000000000" pitchFamily="2" charset="2"/>
              <a:buChar char="q"/>
            </a:pPr>
            <a:r>
              <a:rPr lang="en-GB" sz="2400" dirty="0" smtClean="0"/>
              <a:t>Identifying and dealing with law firms’ financial stability challenges </a:t>
            </a:r>
          </a:p>
          <a:p>
            <a:pPr marL="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871150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normAutofit fontScale="90000"/>
          </a:bodyPr>
          <a:lstStyle/>
          <a:p>
            <a:pPr algn="l"/>
            <a:r>
              <a:rPr lang="en-GB" sz="2800" b="1" dirty="0" smtClean="0">
                <a:latin typeface="+mn-lt"/>
              </a:rPr>
              <a:t>Putting  the requirement for “financial stability” into  context</a:t>
            </a:r>
            <a:endParaRPr lang="en-GB" sz="2800" b="1" dirty="0">
              <a:latin typeface="+mn-lt"/>
            </a:endParaRPr>
          </a:p>
        </p:txBody>
      </p:sp>
      <p:sp>
        <p:nvSpPr>
          <p:cNvPr id="3" name="Content Placeholder 2"/>
          <p:cNvSpPr>
            <a:spLocks noGrp="1"/>
          </p:cNvSpPr>
          <p:nvPr>
            <p:ph idx="1"/>
          </p:nvPr>
        </p:nvSpPr>
        <p:spPr>
          <a:xfrm>
            <a:off x="457200" y="1124744"/>
            <a:ext cx="7620000" cy="5276056"/>
          </a:xfrm>
        </p:spPr>
        <p:txBody>
          <a:bodyPr>
            <a:normAutofit/>
          </a:bodyPr>
          <a:lstStyle/>
          <a:p>
            <a:pPr marL="114300" indent="0">
              <a:buNone/>
            </a:pPr>
            <a:r>
              <a:rPr lang="en-GB" sz="1600" b="1" dirty="0" smtClean="0"/>
              <a:t>Extracts </a:t>
            </a:r>
            <a:r>
              <a:rPr lang="en-GB" sz="1600" b="1" dirty="0"/>
              <a:t>from a speech of 18 April 2013 by Samantha Barrass , Executive director SRA</a:t>
            </a:r>
            <a:endParaRPr lang="en-GB" sz="1600" b="1" i="1" dirty="0" smtClean="0"/>
          </a:p>
          <a:p>
            <a:pPr>
              <a:buFont typeface="Wingdings" pitchFamily="2" charset="2"/>
              <a:buChar char="q"/>
            </a:pPr>
            <a:endParaRPr lang="en-GB" sz="1600" i="1" dirty="0" smtClean="0"/>
          </a:p>
          <a:p>
            <a:pPr>
              <a:buFont typeface="Wingdings" pitchFamily="2" charset="2"/>
              <a:buChar char="q"/>
            </a:pPr>
            <a:endParaRPr lang="en-GB" sz="1600" i="1" dirty="0"/>
          </a:p>
          <a:p>
            <a:pPr marL="114300" lvl="0" indent="0">
              <a:buNone/>
            </a:pPr>
            <a:endParaRPr lang="en-GB" sz="1600" i="1" dirty="0"/>
          </a:p>
          <a:p>
            <a:pPr>
              <a:buFont typeface="Wingdings" pitchFamily="2" charset="2"/>
              <a:buChar char="q"/>
            </a:pPr>
            <a:r>
              <a:rPr lang="en-GB" sz="2000" i="1" dirty="0" smtClean="0"/>
              <a:t>“We </a:t>
            </a:r>
            <a:r>
              <a:rPr lang="en-GB" sz="2000" i="1" dirty="0"/>
              <a:t>expect firms to report </a:t>
            </a:r>
            <a:r>
              <a:rPr lang="en-GB" sz="2000" b="1" i="1" dirty="0"/>
              <a:t>financial concerns </a:t>
            </a:r>
            <a:r>
              <a:rPr lang="en-GB" sz="2000" i="1" dirty="0"/>
              <a:t>to us as soon as they become apparent, and to engage and cooperate with us </a:t>
            </a:r>
            <a:r>
              <a:rPr lang="en-GB" sz="2000" i="1" dirty="0" smtClean="0"/>
              <a:t>fully.”</a:t>
            </a:r>
          </a:p>
          <a:p>
            <a:pPr marL="114300" indent="0">
              <a:buNone/>
            </a:pPr>
            <a:endParaRPr lang="en-GB" sz="2000" i="1" dirty="0" smtClean="0"/>
          </a:p>
          <a:p>
            <a:pPr marL="114300" indent="0">
              <a:buNone/>
            </a:pPr>
            <a:endParaRPr lang="en-GB" sz="2000" i="1" dirty="0"/>
          </a:p>
          <a:p>
            <a:pPr>
              <a:buFont typeface="Wingdings" pitchFamily="2" charset="2"/>
              <a:buChar char="q"/>
            </a:pPr>
            <a:r>
              <a:rPr lang="en-GB" sz="2000" i="1" dirty="0" smtClean="0"/>
              <a:t>“We </a:t>
            </a:r>
            <a:r>
              <a:rPr lang="en-GB" sz="2000" i="1" dirty="0"/>
              <a:t>will not tolerate the reckless trading of firms into insolvency and where this happens we will pursue enforcement action under Principle 8, including referral to the Solicitors Disciplinary Tribunal where appropriate</a:t>
            </a:r>
            <a:r>
              <a:rPr lang="en-GB" sz="2000" i="1" dirty="0" smtClean="0"/>
              <a:t>.” </a:t>
            </a:r>
          </a:p>
          <a:p>
            <a:endParaRPr lang="en-GB" dirty="0"/>
          </a:p>
          <a:p>
            <a:endParaRPr lang="en-GB" dirty="0" smtClean="0"/>
          </a:p>
          <a:p>
            <a:endParaRPr lang="en-GB" dirty="0"/>
          </a:p>
          <a:p>
            <a:endParaRPr lang="en-GB" dirty="0" smtClean="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84571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sz="2400" b="1" dirty="0" smtClean="0">
                <a:latin typeface="+mn-lt"/>
                <a:cs typeface="Arial" pitchFamily="34" charset="0"/>
              </a:rPr>
              <a:t>What are the </a:t>
            </a:r>
            <a:r>
              <a:rPr lang="en-GB" sz="2400" b="1" dirty="0">
                <a:latin typeface="+mn-lt"/>
                <a:cs typeface="Arial" pitchFamily="34" charset="0"/>
              </a:rPr>
              <a:t>financial stability requirements of the SRA </a:t>
            </a:r>
            <a:r>
              <a:rPr lang="en-GB" sz="2400" b="1" dirty="0" smtClean="0">
                <a:latin typeface="+mn-lt"/>
                <a:cs typeface="Arial" pitchFamily="34" charset="0"/>
              </a:rPr>
              <a:t>Handbook</a:t>
            </a:r>
            <a:endParaRPr lang="en-GB" sz="2400" dirty="0">
              <a:latin typeface="+mn-lt"/>
            </a:endParaRPr>
          </a:p>
        </p:txBody>
      </p:sp>
      <p:sp>
        <p:nvSpPr>
          <p:cNvPr id="3" name="Content Placeholder 2"/>
          <p:cNvSpPr>
            <a:spLocks noGrp="1"/>
          </p:cNvSpPr>
          <p:nvPr>
            <p:ph idx="1"/>
          </p:nvPr>
        </p:nvSpPr>
        <p:spPr>
          <a:xfrm>
            <a:off x="457200" y="1556792"/>
            <a:ext cx="7620000" cy="4844008"/>
          </a:xfrm>
        </p:spPr>
        <p:txBody>
          <a:bodyPr>
            <a:normAutofit/>
          </a:bodyPr>
          <a:lstStyle/>
          <a:p>
            <a:pPr marL="114300" indent="0">
              <a:buNone/>
            </a:pPr>
            <a:r>
              <a:rPr lang="en-US" sz="2400" b="1" dirty="0"/>
              <a:t>SRA Principle 8</a:t>
            </a:r>
            <a:r>
              <a:rPr lang="en-US" sz="2400" dirty="0"/>
              <a:t> requires you </a:t>
            </a:r>
            <a:r>
              <a:rPr lang="en-US" sz="2400" dirty="0" smtClean="0"/>
              <a:t>to</a:t>
            </a:r>
          </a:p>
          <a:p>
            <a:pPr marL="114300" indent="0">
              <a:buNone/>
            </a:pPr>
            <a:endParaRPr lang="en-US" sz="2400" dirty="0"/>
          </a:p>
          <a:p>
            <a:pPr marL="114300" indent="0">
              <a:buNone/>
            </a:pPr>
            <a:r>
              <a:rPr lang="en-US" sz="2400" dirty="0" smtClean="0"/>
              <a:t> </a:t>
            </a:r>
            <a:r>
              <a:rPr lang="en-US" sz="2400" dirty="0"/>
              <a:t>‘run your business or carry out your role in the business </a:t>
            </a:r>
            <a:r>
              <a:rPr lang="en-US" sz="2400" b="1" dirty="0"/>
              <a:t>effectively</a:t>
            </a:r>
            <a:r>
              <a:rPr lang="en-US" sz="2400" dirty="0"/>
              <a:t> and in accordance with proper governance and sound financial and risk management principles</a:t>
            </a:r>
            <a:r>
              <a:rPr lang="en-US" sz="2400" dirty="0" smtClean="0"/>
              <a:t>’</a:t>
            </a:r>
          </a:p>
          <a:p>
            <a:pPr marL="114300" indent="0">
              <a:buNone/>
            </a:pPr>
            <a:endParaRPr lang="en-US" sz="2400" dirty="0"/>
          </a:p>
          <a:p>
            <a:pPr marL="114300" indent="0">
              <a:buNone/>
            </a:pPr>
            <a:endParaRPr lang="en-US" sz="2400" dirty="0" smtClean="0"/>
          </a:p>
          <a:p>
            <a:pPr marL="114300" indent="0">
              <a:buNone/>
            </a:pPr>
            <a:r>
              <a:rPr lang="en-US" sz="2400" dirty="0" smtClean="0">
                <a:solidFill>
                  <a:srgbClr val="FF0000"/>
                </a:solidFill>
              </a:rPr>
              <a:t>Are you?</a:t>
            </a:r>
          </a:p>
          <a:p>
            <a:endParaRPr lang="en-US" sz="1800" dirty="0"/>
          </a:p>
          <a:p>
            <a:pPr marL="0" indent="0">
              <a:buNone/>
            </a:pPr>
            <a:endParaRPr lang="en-GB" sz="2000" dirty="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04744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200" b="1" dirty="0" smtClean="0"/>
              <a:t>Chapter 7 of the SRA Code of Conduct requires that….</a:t>
            </a:r>
            <a:endParaRPr lang="en-GB" sz="3200" b="1" dirty="0"/>
          </a:p>
        </p:txBody>
      </p:sp>
      <p:sp>
        <p:nvSpPr>
          <p:cNvPr id="3" name="Content Placeholder 2"/>
          <p:cNvSpPr>
            <a:spLocks noGrp="1"/>
          </p:cNvSpPr>
          <p:nvPr>
            <p:ph idx="1"/>
          </p:nvPr>
        </p:nvSpPr>
        <p:spPr/>
        <p:txBody>
          <a:bodyPr>
            <a:normAutofit lnSpcReduction="10000"/>
          </a:bodyPr>
          <a:lstStyle/>
          <a:p>
            <a:pPr marL="0" indent="0">
              <a:buNone/>
            </a:pPr>
            <a:r>
              <a:rPr lang="en-GB" sz="2400" b="1" dirty="0"/>
              <a:t> </a:t>
            </a:r>
            <a:r>
              <a:rPr lang="en-GB" sz="2400" b="1" dirty="0" smtClean="0"/>
              <a:t>Outcome (7.2) </a:t>
            </a:r>
            <a:r>
              <a:rPr lang="en-GB" sz="2400" dirty="0" smtClean="0"/>
              <a:t>you have effective systems and controls in place to achieve and comply with all the </a:t>
            </a:r>
            <a:r>
              <a:rPr lang="en-GB" sz="2400" i="1" dirty="0" smtClean="0"/>
              <a:t>Principles</a:t>
            </a:r>
            <a:r>
              <a:rPr lang="en-GB" sz="2400" dirty="0" smtClean="0"/>
              <a:t>, rules and outcomes and other requirements of the Handbook</a:t>
            </a:r>
            <a:endParaRPr lang="en-GB" sz="2400" dirty="0"/>
          </a:p>
          <a:p>
            <a:pPr marL="0" indent="0">
              <a:buNone/>
            </a:pPr>
            <a:r>
              <a:rPr lang="en-GB" sz="2400" dirty="0"/>
              <a:t> </a:t>
            </a:r>
            <a:endParaRPr lang="en-GB" sz="2400" dirty="0" smtClean="0"/>
          </a:p>
          <a:p>
            <a:pPr marL="0" indent="0">
              <a:buNone/>
            </a:pPr>
            <a:endParaRPr lang="en-GB" sz="2400" dirty="0"/>
          </a:p>
          <a:p>
            <a:pPr marL="0" indent="0">
              <a:buNone/>
            </a:pPr>
            <a:r>
              <a:rPr lang="en-GB" sz="2400" b="1" dirty="0" smtClean="0"/>
              <a:t>Outcome (7.4) </a:t>
            </a:r>
            <a:r>
              <a:rPr lang="en-GB" sz="2400" dirty="0" smtClean="0"/>
              <a:t>you </a:t>
            </a:r>
            <a:r>
              <a:rPr lang="en-GB" sz="2400" dirty="0"/>
              <a:t>maintain systems and controls for monitoring the financial stability of </a:t>
            </a:r>
            <a:r>
              <a:rPr lang="en-GB" sz="2400" dirty="0" smtClean="0"/>
              <a:t>your </a:t>
            </a:r>
            <a:r>
              <a:rPr lang="en-GB" sz="2400" dirty="0"/>
              <a:t>firm … and take steps to address issues identified” </a:t>
            </a:r>
          </a:p>
          <a:p>
            <a:pPr marL="0" indent="0">
              <a:buNone/>
            </a:pPr>
            <a:endParaRPr lang="en-GB" sz="2400" dirty="0"/>
          </a:p>
          <a:p>
            <a:pPr marL="0" indent="0">
              <a:buNone/>
            </a:pPr>
            <a:endParaRPr lang="en-GB" sz="2400" b="1" dirty="0"/>
          </a:p>
          <a:p>
            <a:pPr marL="0" indent="0">
              <a:buNone/>
            </a:pPr>
            <a:r>
              <a:rPr lang="en-GB" sz="2400" dirty="0" smtClean="0">
                <a:solidFill>
                  <a:srgbClr val="FF0000"/>
                </a:solidFill>
              </a:rPr>
              <a:t>Do you have </a:t>
            </a:r>
            <a:r>
              <a:rPr lang="en-GB" sz="2400" b="1" dirty="0" smtClean="0">
                <a:solidFill>
                  <a:srgbClr val="FF0000"/>
                </a:solidFill>
              </a:rPr>
              <a:t>effective </a:t>
            </a:r>
            <a:r>
              <a:rPr lang="en-GB" sz="2400" dirty="0" smtClean="0">
                <a:solidFill>
                  <a:srgbClr val="FF0000"/>
                </a:solidFill>
              </a:rPr>
              <a:t>systems </a:t>
            </a:r>
            <a:r>
              <a:rPr lang="en-GB" sz="2400" dirty="0">
                <a:solidFill>
                  <a:srgbClr val="FF0000"/>
                </a:solidFill>
              </a:rPr>
              <a:t>and controls </a:t>
            </a:r>
            <a:r>
              <a:rPr lang="en-GB" sz="2400" dirty="0" smtClean="0">
                <a:solidFill>
                  <a:srgbClr val="FF0000"/>
                </a:solidFill>
              </a:rPr>
              <a:t>in </a:t>
            </a:r>
            <a:r>
              <a:rPr lang="en-GB" sz="2400" dirty="0">
                <a:solidFill>
                  <a:srgbClr val="FF0000"/>
                </a:solidFill>
              </a:rPr>
              <a:t>place for </a:t>
            </a:r>
            <a:r>
              <a:rPr lang="en-GB" sz="2400" dirty="0" smtClean="0">
                <a:solidFill>
                  <a:srgbClr val="FF0000"/>
                </a:solidFill>
              </a:rPr>
              <a:t>monitoring your </a:t>
            </a:r>
            <a:r>
              <a:rPr lang="en-GB" sz="2400" dirty="0">
                <a:solidFill>
                  <a:srgbClr val="FF0000"/>
                </a:solidFill>
              </a:rPr>
              <a:t>financial stability?</a:t>
            </a:r>
          </a:p>
          <a:p>
            <a:pPr marL="0" indent="0">
              <a:buNone/>
            </a:pPr>
            <a:endParaRPr lang="en-GB" dirty="0"/>
          </a:p>
        </p:txBody>
      </p:sp>
    </p:spTree>
    <p:extLst>
      <p:ext uri="{BB962C8B-B14F-4D97-AF65-F5344CB8AC3E}">
        <p14:creationId xmlns:p14="http://schemas.microsoft.com/office/powerpoint/2010/main" val="97837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3" cy="1143000"/>
          </a:xfrm>
        </p:spPr>
        <p:txBody>
          <a:bodyPr>
            <a:normAutofit/>
          </a:bodyPr>
          <a:lstStyle/>
          <a:p>
            <a:pPr algn="l"/>
            <a:r>
              <a:rPr lang="en-GB" sz="2400" b="1" dirty="0" smtClean="0">
                <a:latin typeface="+mn-lt"/>
                <a:cs typeface="Arial" pitchFamily="34" charset="0"/>
              </a:rPr>
              <a:t>Acting in the following ways </a:t>
            </a:r>
            <a:r>
              <a:rPr lang="en-GB" sz="2400" b="1" i="1" dirty="0" smtClean="0">
                <a:latin typeface="+mn-lt"/>
                <a:cs typeface="Arial" pitchFamily="34" charset="0"/>
              </a:rPr>
              <a:t>may </a:t>
            </a:r>
            <a:r>
              <a:rPr lang="en-GB" sz="2400" b="1" dirty="0" smtClean="0">
                <a:latin typeface="+mn-lt"/>
                <a:cs typeface="Arial" pitchFamily="34" charset="0"/>
              </a:rPr>
              <a:t>tend to show that you have </a:t>
            </a:r>
            <a:br>
              <a:rPr lang="en-GB" sz="2400" b="1" dirty="0" smtClean="0">
                <a:latin typeface="+mn-lt"/>
                <a:cs typeface="Arial" pitchFamily="34" charset="0"/>
              </a:rPr>
            </a:br>
            <a:r>
              <a:rPr lang="en-GB" sz="2400" b="1" dirty="0" smtClean="0">
                <a:latin typeface="+mn-lt"/>
                <a:cs typeface="Arial" pitchFamily="34" charset="0"/>
              </a:rPr>
              <a:t>achieved the financial stability outcomes in chapter 7</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1800" b="1" dirty="0"/>
          </a:p>
          <a:p>
            <a:pPr marL="0" indent="0">
              <a:buNone/>
            </a:pPr>
            <a:r>
              <a:rPr lang="en-GB" sz="2400" b="1" dirty="0" smtClean="0"/>
              <a:t>Indicative behaviour (7.2) </a:t>
            </a:r>
            <a:r>
              <a:rPr lang="en-GB" sz="2400" dirty="0" smtClean="0"/>
              <a:t>– controlling budgets, expenditure and cash flow</a:t>
            </a:r>
          </a:p>
          <a:p>
            <a:pPr marL="0" indent="0">
              <a:buNone/>
            </a:pPr>
            <a:endParaRPr lang="en-GB" sz="2400" dirty="0" smtClean="0"/>
          </a:p>
          <a:p>
            <a:pPr marL="0" indent="0">
              <a:buNone/>
            </a:pPr>
            <a:r>
              <a:rPr lang="en-GB" sz="2400" b="1" dirty="0" smtClean="0"/>
              <a:t>Indicative behaviour (7.3) </a:t>
            </a:r>
            <a:r>
              <a:rPr lang="en-GB" sz="2400" dirty="0" smtClean="0"/>
              <a:t>– identifying and monitoring financial risks including ….. credit risks and exposure</a:t>
            </a:r>
          </a:p>
          <a:p>
            <a:pPr marL="0" indent="0">
              <a:buNone/>
            </a:pPr>
            <a:endParaRPr lang="en-GB" sz="1800" dirty="0"/>
          </a:p>
          <a:p>
            <a:pPr marL="0" indent="0">
              <a:buNone/>
            </a:pPr>
            <a:endParaRPr lang="en-GB" sz="1800" b="1" dirty="0" smtClean="0"/>
          </a:p>
          <a:p>
            <a:pPr marL="0" indent="0">
              <a:buNone/>
            </a:pPr>
            <a:r>
              <a:rPr lang="en-GB" sz="2400" dirty="0" smtClean="0">
                <a:solidFill>
                  <a:srgbClr val="FF0000"/>
                </a:solidFill>
              </a:rPr>
              <a:t>How are you doing this?</a:t>
            </a:r>
            <a:endParaRPr lang="en-GB" sz="2400" dirty="0">
              <a:solidFill>
                <a:srgbClr val="FF0000"/>
              </a:solidFill>
            </a:endParaRPr>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467316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800" b="1" dirty="0" smtClean="0">
                <a:latin typeface="+mn-lt"/>
                <a:cs typeface="Arial" pitchFamily="34" charset="0"/>
              </a:rPr>
              <a:t>Financial monitoring and reporting</a:t>
            </a:r>
            <a:endParaRPr lang="en-GB" sz="28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r>
              <a:rPr lang="en-GB" sz="2400" b="1" dirty="0" smtClean="0"/>
              <a:t>Chapter 10 – Code of Conduct</a:t>
            </a:r>
          </a:p>
          <a:p>
            <a:pPr marL="0" indent="0">
              <a:buNone/>
            </a:pPr>
            <a:endParaRPr lang="en-GB" sz="2400" b="1" dirty="0" smtClean="0"/>
          </a:p>
          <a:p>
            <a:pPr marL="0" indent="0">
              <a:buNone/>
            </a:pPr>
            <a:r>
              <a:rPr lang="en-GB" sz="2400" b="1" dirty="0" smtClean="0"/>
              <a:t>Outcome (10.3) </a:t>
            </a:r>
            <a:r>
              <a:rPr lang="en-GB" sz="2400" dirty="0" smtClean="0"/>
              <a:t>you notify the SRA promptly of any material changes to relevant information about you including serious financial difficulty …. </a:t>
            </a:r>
          </a:p>
          <a:p>
            <a:pPr marL="0" indent="0">
              <a:buNone/>
            </a:pPr>
            <a:endParaRPr lang="en-GB" sz="2400" dirty="0"/>
          </a:p>
          <a:p>
            <a:pPr marL="0" indent="0">
              <a:buNone/>
            </a:pPr>
            <a:r>
              <a:rPr lang="en-GB" sz="2400" b="1" dirty="0">
                <a:cs typeface="Arial" pitchFamily="34" charset="0"/>
              </a:rPr>
              <a:t>Indicative behaviour (10.3) </a:t>
            </a:r>
            <a:r>
              <a:rPr lang="en-GB" sz="2400" dirty="0">
                <a:cs typeface="Arial" pitchFamily="34" charset="0"/>
              </a:rPr>
              <a:t>– notifying the SRA promptly of any </a:t>
            </a:r>
            <a:r>
              <a:rPr lang="en-GB" sz="2400" b="1" dirty="0">
                <a:cs typeface="Arial" pitchFamily="34" charset="0"/>
              </a:rPr>
              <a:t>indicators</a:t>
            </a:r>
            <a:r>
              <a:rPr lang="en-GB" sz="2400" dirty="0">
                <a:cs typeface="Arial" pitchFamily="34" charset="0"/>
              </a:rPr>
              <a:t> of serious financial difficulty, such as inability to pay your professional indemnity insurance premium, or rent or salaries, or breach of bank covenants</a:t>
            </a:r>
          </a:p>
          <a:p>
            <a:pPr marL="0" indent="0">
              <a:buNone/>
            </a:pPr>
            <a:endParaRPr lang="en-GB" sz="2400" dirty="0" smtClean="0"/>
          </a:p>
          <a:p>
            <a:pPr marL="0" indent="0">
              <a:buNone/>
            </a:pPr>
            <a:endParaRPr lang="en-GB" sz="2400" b="1" dirty="0"/>
          </a:p>
          <a:p>
            <a:pPr marL="0" indent="0">
              <a:buNone/>
            </a:pPr>
            <a:endParaRPr lang="en-GB" sz="1400" dirty="0"/>
          </a:p>
          <a:p>
            <a:pPr marL="0" indent="0">
              <a:buNone/>
            </a:pPr>
            <a:endParaRPr lang="en-GB" sz="1800" dirty="0">
              <a:cs typeface="Arial" pitchFamily="34" charset="0"/>
            </a:endParaRPr>
          </a:p>
          <a:p>
            <a:pPr marL="0" indent="0">
              <a:buNone/>
            </a:pPr>
            <a:endParaRPr lang="en-GB" sz="2400" dirty="0"/>
          </a:p>
          <a:p>
            <a:pPr marL="0" indent="0">
              <a:buNone/>
            </a:pPr>
            <a:endParaRPr lang="en-GB" sz="2400" b="1" dirty="0"/>
          </a:p>
          <a:p>
            <a:pPr marL="0" indent="0">
              <a:buNone/>
            </a:pPr>
            <a:endParaRPr lang="en-GB" dirty="0" smtClean="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257508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1318</Words>
  <Application>Microsoft Office PowerPoint</Application>
  <PresentationFormat>On-screen Show (4:3)</PresentationFormat>
  <Paragraphs>225</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The regulatory requirement for law firms to maintain financial stability </vt:lpstr>
      <vt:lpstr>In reality has sound financial management ever not been mandatory?</vt:lpstr>
      <vt:lpstr>Flabby law firms are failing ……</vt:lpstr>
      <vt:lpstr>The scope of our session today</vt:lpstr>
      <vt:lpstr>Putting  the requirement for “financial stability” into  context</vt:lpstr>
      <vt:lpstr>What are the financial stability requirements of the SRA Handbook</vt:lpstr>
      <vt:lpstr>Chapter 7 of the SRA Code of Conduct requires that….</vt:lpstr>
      <vt:lpstr>Acting in the following ways may tend to show that you have  achieved the financial stability outcomes in chapter 7</vt:lpstr>
      <vt:lpstr>Financial monitoring and reporting</vt:lpstr>
      <vt:lpstr>Further notification requirements under chapter 10</vt:lpstr>
      <vt:lpstr>If a firm has financial issues - notify or seek advice first?</vt:lpstr>
      <vt:lpstr>An extract from a ‘going concern’ statement in the accounts of a law firm LLP</vt:lpstr>
      <vt:lpstr>‘Going concern’?</vt:lpstr>
      <vt:lpstr>If you take advice then establish an ‘audit trail’</vt:lpstr>
      <vt:lpstr>SRA Update – 23 April 2013</vt:lpstr>
      <vt:lpstr>Poor behaviours </vt:lpstr>
      <vt:lpstr>Poor behaviours continued</vt:lpstr>
      <vt:lpstr>Good behaviours </vt:lpstr>
      <vt:lpstr>Those ‘poor’ and ‘good’ behaviours do not however focus on the reasons law firms fail to generate healthy cash flow </vt:lpstr>
      <vt:lpstr>PowerPoint Presentation</vt:lpstr>
      <vt:lpstr>1. First and foremost – ensure your partners understand and observe Accountability</vt:lpstr>
      <vt:lpstr>“Heavyweight gorilla”</vt:lpstr>
      <vt:lpstr>“Do own thing”</vt:lpstr>
      <vt:lpstr>2. Ensure you have the best possible financial expertise available</vt:lpstr>
      <vt:lpstr>3.Put in place financial education and training</vt:lpstr>
      <vt:lpstr> 4. Take control of your cash management</vt:lpstr>
      <vt:lpstr>How are you going to maintain  your financial stability ?         Any questions?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Sound financial management is now mandatory</dc:title>
  <dc:creator>Peter</dc:creator>
  <cp:lastModifiedBy>Peter</cp:lastModifiedBy>
  <cp:revision>4</cp:revision>
  <dcterms:created xsi:type="dcterms:W3CDTF">2013-11-14T17:34:09Z</dcterms:created>
  <dcterms:modified xsi:type="dcterms:W3CDTF">2013-11-15T09:31:24Z</dcterms:modified>
</cp:coreProperties>
</file>